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y="5143500" cx="9144000"/>
  <p:notesSz cx="6858000" cy="9144000"/>
  <p:embeddedFontLst>
    <p:embeddedFont>
      <p:font typeface="Lexend Deca"/>
      <p:regular r:id="rId32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Jaclyn Christina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font" Target="fonts/LexendDeca-bold.fntdata"/><Relationship Id="rId10" Type="http://schemas.openxmlformats.org/officeDocument/2006/relationships/slide" Target="slides/slide3.xml"/><Relationship Id="rId32" Type="http://schemas.openxmlformats.org/officeDocument/2006/relationships/font" Target="fonts/LexendDeca-regular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10-28T20:11:29.848">
    <p:pos x="6000" y="0"/>
    <p:text>@alvin_chen@brown.edu
_Assigned to alvin_chen@brown.edu_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4-10-28T20:11:46.293">
    <p:pos x="6000" y="0"/>
    <p:text>@adam_yeo@brown.edu
_Assigned to adam_yeo@brown.edu_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bitpanda.com/academy/en/lessons/what-is-bitcoin-mining-and-how-does-mining-work/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investopedia.com/terms/p/proof-stake-pos.asp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irs.gov/newsroom/irs-releases-tax-inflation-adjustments-for-tax-year-2025" TargetMode="External"/><Relationship Id="rId3" Type="http://schemas.openxmlformats.org/officeDocument/2006/relationships/hyperlink" Target="https://irs.gov/newsroom/irs-provides-tax-inflation-adjustments-for-tax-year-2024" TargetMode="Externa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orbes.com/sites/dereksaul/2024/10/28/robinhood-launches-presidential-election-betting-market-allowing-users-to-wager-on-harris-and-trump/" TargetMode="External"/><Relationship Id="rId3" Type="http://schemas.openxmlformats.org/officeDocument/2006/relationships/hyperlink" Target="https://www.cnbc.com/2024/10/28/robinhood-jumps-into-election-trading-giving-users-chance-to-buy-harris-or-trump-contracts.html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pwc.com/us/en/industries/financial-services/fintech/bitcoin-blockchain-cryptocurrency.html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pwc.com/us/en/industries/financial-services/fintech/bitcoin-blockchain-cryptocurrency.html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pwc.com/us/en/industries/financial-services/fintech/bitcoin-blockchain-cryptocurrency.html" TargetMode="External"/><Relationship Id="rId3" Type="http://schemas.openxmlformats.org/officeDocument/2006/relationships/hyperlink" Target="https://www.gsb.stanford.edu/faculty-research/publications/creating-value-blockchain-value-chain-management-perspective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fd40a6672e_0_14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fd40a6672e_0_14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0f86c65e7c_0_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0f86c65e7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0f86c65e7c_0_3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0f86c65e7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0f936587ea_0_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0f936587ea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0f936587ea_0_6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0f936587ea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https://www.bitpanda.com/academy/en/lessons/what-is-bitcoin-mining-and-how-does-mining-work/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0f936587ea_0_7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0f936587ea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https://www.investopedia.com/terms/p/proof-stake-pos.asp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0f86c65e7c_0_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0f86c65e7c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0f86c65e7c_0_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0f86c65e7c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0f86c65e7c_0_4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0f86c65e7c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0f8e19b89a_2_1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0f8e19b89a_2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0f8e19b89a_2_1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0f8e19b89a_2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0f8e19b89a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0f8e19b89a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Grace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0f8e19b89a_2_1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0f8e19b89a_2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0f8e19b89a_2_1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0f8e19b89a_2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0f8e19b89a_2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0f8e19b89a_2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 - regulating financial assets in the US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Democrats challenge crypto progress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dollar: helps with tackling tax evasion, money laundering, terrorist financing, provide better knowledge for states of their economy(better economic policies)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0f8e19b89a_2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0f8e19b89a_2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https://www.irs.gov/newsroom/irs-releases-tax-inflation-adjustments-for-tax-year-2025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https://irs.gov/newsroom/irs-provides-tax-inflation-adjustments-for-tax-year-2024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0f8e19b89a_2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0f8e19b89a_2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https://www.forbes.com/sites/dereksaul/2024/10/28/robinhood-launches-presidential-election-betting-market-allowing-users-to-wager-on-harris-and-trump/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https://www.cnbc.com/2024/10/28/robinhood-jumps-into-election-trading-giving-users-chance-to-buy-harris-or-trump-contracts.html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0f8e19b89a_2_6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0f8e19b89a_2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0f86c65e7c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0f86c65e7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0f936587ea_0_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0f936587e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https://www.pwc.com/us/en/industries/financial-services/fintech/bitcoin-blockchain-cryptocurrency.html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0f936587ea_0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0f936587e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https://www.pwc.com/us/en/industries/financial-services/fintech/bitcoin-blockchain-cryptocurrency.html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0f936587ea_0_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0f936587ea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https://www.pwc.com/us/en/industries/financial-services/fintech/bitcoin-blockchain-cryptocurrency.html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https://www.gsb.stanford.edu/faculty-research/publications/creating-value-blockchain-value-chain-management-perspective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0f86c65e7c_0_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0f86c65e7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0f86c65e7c_0_1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0f86c65e7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5"/>
            <a:ext cx="914395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4"/>
          <p:cNvSpPr txBox="1"/>
          <p:nvPr>
            <p:ph type="ctrTitle"/>
          </p:nvPr>
        </p:nvSpPr>
        <p:spPr>
          <a:xfrm>
            <a:off x="685800" y="1991825"/>
            <a:ext cx="45390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5"/>
          <p:cNvSpPr txBox="1"/>
          <p:nvPr>
            <p:ph type="ctrTitle"/>
          </p:nvPr>
        </p:nvSpPr>
        <p:spPr>
          <a:xfrm>
            <a:off x="685800" y="1659550"/>
            <a:ext cx="4263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" type="subTitle"/>
          </p:nvPr>
        </p:nvSpPr>
        <p:spPr>
          <a:xfrm>
            <a:off x="685800" y="2916254"/>
            <a:ext cx="42639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6"/>
          <p:cNvSpPr/>
          <p:nvPr/>
        </p:nvSpPr>
        <p:spPr>
          <a:xfrm>
            <a:off x="42525" y="42525"/>
            <a:ext cx="2000100" cy="2000100"/>
          </a:xfrm>
          <a:prstGeom prst="ellipse">
            <a:avLst/>
          </a:prstGeom>
          <a:gradFill>
            <a:gsLst>
              <a:gs pos="0">
                <a:srgbClr val="00FFFF">
                  <a:alpha val="54117"/>
                </a:srgbClr>
              </a:gs>
              <a:gs pos="73000">
                <a:srgbClr val="00FFFF">
                  <a:alpha val="0"/>
                </a:srgbClr>
              </a:gs>
              <a:gs pos="100000">
                <a:srgbClr val="00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1343850" y="866400"/>
            <a:ext cx="4185600" cy="36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Font typeface="Lexend Deca"/>
              <a:buChar char="⬡"/>
              <a:defRPr sz="3000">
                <a:latin typeface="Lexend Deca"/>
                <a:ea typeface="Lexend Deca"/>
                <a:cs typeface="Lexend Deca"/>
                <a:sym typeface="Lexend Deca"/>
              </a:defRPr>
            </a:lvl1pPr>
            <a:lvl2pPr indent="-419100" lvl="1" marL="9144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∙"/>
              <a:defRPr sz="3000">
                <a:latin typeface="Lexend Deca"/>
                <a:ea typeface="Lexend Deca"/>
                <a:cs typeface="Lexend Deca"/>
                <a:sym typeface="Lexend Deca"/>
              </a:defRPr>
            </a:lvl2pPr>
            <a:lvl3pPr indent="-419100" lvl="2" marL="13716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∙"/>
              <a:defRPr sz="3000">
                <a:latin typeface="Lexend Deca"/>
                <a:ea typeface="Lexend Deca"/>
                <a:cs typeface="Lexend Deca"/>
                <a:sym typeface="Lexend Deca"/>
              </a:defRPr>
            </a:lvl3pPr>
            <a:lvl4pPr indent="-419100" lvl="3" marL="18288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●"/>
              <a:defRPr sz="3000">
                <a:latin typeface="Lexend Deca"/>
                <a:ea typeface="Lexend Deca"/>
                <a:cs typeface="Lexend Deca"/>
                <a:sym typeface="Lexend Deca"/>
              </a:defRPr>
            </a:lvl4pPr>
            <a:lvl5pPr indent="-419100" lvl="4" marL="22860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○"/>
              <a:defRPr sz="3000">
                <a:latin typeface="Lexend Deca"/>
                <a:ea typeface="Lexend Deca"/>
                <a:cs typeface="Lexend Deca"/>
                <a:sym typeface="Lexend Deca"/>
              </a:defRPr>
            </a:lvl5pPr>
            <a:lvl6pPr indent="-419100" lvl="5" marL="27432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■"/>
              <a:defRPr sz="3000">
                <a:latin typeface="Lexend Deca"/>
                <a:ea typeface="Lexend Deca"/>
                <a:cs typeface="Lexend Deca"/>
                <a:sym typeface="Lexend Deca"/>
              </a:defRPr>
            </a:lvl6pPr>
            <a:lvl7pPr indent="-419100" lvl="6" marL="32004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●"/>
              <a:defRPr sz="3000">
                <a:latin typeface="Lexend Deca"/>
                <a:ea typeface="Lexend Deca"/>
                <a:cs typeface="Lexend Deca"/>
                <a:sym typeface="Lexend Deca"/>
              </a:defRPr>
            </a:lvl7pPr>
            <a:lvl8pPr indent="-419100" lvl="7" marL="36576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○"/>
              <a:defRPr sz="3000">
                <a:latin typeface="Lexend Deca"/>
                <a:ea typeface="Lexend Deca"/>
                <a:cs typeface="Lexend Deca"/>
                <a:sym typeface="Lexend Deca"/>
              </a:defRPr>
            </a:lvl8pPr>
            <a:lvl9pPr indent="-419100" lvl="8" marL="41148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■"/>
              <a:defRPr sz="3000"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65" name="Google Shape;65;p16"/>
          <p:cNvSpPr txBox="1"/>
          <p:nvPr/>
        </p:nvSpPr>
        <p:spPr>
          <a:xfrm>
            <a:off x="826414" y="656117"/>
            <a:ext cx="6138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“</a:t>
            </a:r>
            <a:endParaRPr sz="72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7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⬡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∙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∙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8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" type="body"/>
          </p:nvPr>
        </p:nvSpPr>
        <p:spPr>
          <a:xfrm>
            <a:off x="580550" y="1352550"/>
            <a:ext cx="2841000" cy="315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76" name="Google Shape;76;p18"/>
          <p:cNvSpPr txBox="1"/>
          <p:nvPr>
            <p:ph idx="2" type="body"/>
          </p:nvPr>
        </p:nvSpPr>
        <p:spPr>
          <a:xfrm>
            <a:off x="3753943" y="1352550"/>
            <a:ext cx="2841000" cy="315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9"/>
          <p:cNvSpPr txBox="1"/>
          <p:nvPr>
            <p:ph type="title"/>
          </p:nvPr>
        </p:nvSpPr>
        <p:spPr>
          <a:xfrm>
            <a:off x="580550" y="205975"/>
            <a:ext cx="64056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" type="body"/>
          </p:nvPr>
        </p:nvSpPr>
        <p:spPr>
          <a:xfrm>
            <a:off x="580550" y="1352550"/>
            <a:ext cx="2005800" cy="320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⬡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82" name="Google Shape;82;p19"/>
          <p:cNvSpPr txBox="1"/>
          <p:nvPr>
            <p:ph idx="2" type="body"/>
          </p:nvPr>
        </p:nvSpPr>
        <p:spPr>
          <a:xfrm>
            <a:off x="2780447" y="1352550"/>
            <a:ext cx="2005800" cy="320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⬡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83" name="Google Shape;83;p19"/>
          <p:cNvSpPr txBox="1"/>
          <p:nvPr>
            <p:ph idx="3" type="body"/>
          </p:nvPr>
        </p:nvSpPr>
        <p:spPr>
          <a:xfrm>
            <a:off x="4980344" y="1352550"/>
            <a:ext cx="2005800" cy="320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⬡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0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1"/>
          <p:cNvSpPr txBox="1"/>
          <p:nvPr>
            <p:ph idx="1" type="body"/>
          </p:nvPr>
        </p:nvSpPr>
        <p:spPr>
          <a:xfrm>
            <a:off x="580550" y="4406300"/>
            <a:ext cx="61359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92" name="Google Shape;92;p2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· Small circuit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· Big circuit">
  <p:cSld name="BLANK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1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3" name="Google Shape;103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4" name="Google Shape;104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A458FF"/>
            </a:gs>
            <a:gs pos="39000">
              <a:srgbClr val="3544FF"/>
            </a:gs>
            <a:gs pos="100000">
              <a:srgbClr val="0A2F9E"/>
            </a:gs>
          </a:gsLst>
          <a:lin ang="8100019" scaled="0"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sz="3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sz="3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sz="3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sz="3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sz="3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sz="3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sz="3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sz="3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sz="3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uli"/>
              <a:buChar char="⬡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810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"/>
              <a:buChar char="∙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810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"/>
              <a:buChar char="∙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810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810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810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810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810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810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4.png"/><Relationship Id="rId7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<Relationship Id="rId3" Type="http://schemas.openxmlformats.org/officeDocument/2006/relationships/comments" Target="../comments/comment1.xml"/><Relationship Id="rId4" Type="http://schemas.openxmlformats.org/officeDocument/2006/relationships/image" Target="../media/image1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4.xml"/><Relationship Id="rId3" Type="http://schemas.openxmlformats.org/officeDocument/2006/relationships/comments" Target="../comments/comment2.xml"/><Relationship Id="rId4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/>
          <p:nvPr>
            <p:ph type="ctrTitle"/>
          </p:nvPr>
        </p:nvSpPr>
        <p:spPr>
          <a:xfrm>
            <a:off x="685800" y="1991825"/>
            <a:ext cx="45390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10/29/2024</a:t>
            </a:r>
            <a:endParaRPr/>
          </a:p>
        </p:txBody>
      </p:sp>
      <p:pic>
        <p:nvPicPr>
          <p:cNvPr id="110" name="Google Shape;11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4475" y="1050906"/>
            <a:ext cx="1782850" cy="203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0814" y="378324"/>
            <a:ext cx="662500" cy="72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93770" y="884611"/>
            <a:ext cx="482075" cy="5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21692" y="4034576"/>
            <a:ext cx="586165" cy="68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04399" y="3624439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64593" y="3757882"/>
            <a:ext cx="321850" cy="44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5"/>
          <p:cNvSpPr txBox="1"/>
          <p:nvPr>
            <p:ph type="title"/>
          </p:nvPr>
        </p:nvSpPr>
        <p:spPr>
          <a:xfrm>
            <a:off x="580550" y="205975"/>
            <a:ext cx="77031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Real-world use of Blockchain/Crypto</a:t>
            </a:r>
            <a:endParaRPr/>
          </a:p>
        </p:txBody>
      </p:sp>
      <p:sp>
        <p:nvSpPr>
          <p:cNvPr id="186" name="Google Shape;186;p35"/>
          <p:cNvSpPr txBox="1"/>
          <p:nvPr>
            <p:ph idx="1" type="body"/>
          </p:nvPr>
        </p:nvSpPr>
        <p:spPr>
          <a:xfrm>
            <a:off x="580550" y="1352550"/>
            <a:ext cx="7357800" cy="31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Digital payments and transfers (purchases)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Smart automated contracts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Stablecoins: coins with price tied to oil, precious metals, other tangible assets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Investments &amp; Trading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NFT’s: Art that cannot be copied in the eyes of the ledger</a:t>
            </a:r>
            <a:endParaRPr/>
          </a:p>
        </p:txBody>
      </p:sp>
      <p:sp>
        <p:nvSpPr>
          <p:cNvPr id="187" name="Google Shape;187;p3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6"/>
          <p:cNvSpPr txBox="1"/>
          <p:nvPr>
            <p:ph type="title"/>
          </p:nvPr>
        </p:nvSpPr>
        <p:spPr>
          <a:xfrm>
            <a:off x="580550" y="205975"/>
            <a:ext cx="77031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Crypto is Made</a:t>
            </a:r>
            <a:endParaRPr/>
          </a:p>
        </p:txBody>
      </p:sp>
      <p:sp>
        <p:nvSpPr>
          <p:cNvPr id="193" name="Google Shape;193;p36"/>
          <p:cNvSpPr txBox="1"/>
          <p:nvPr>
            <p:ph idx="1" type="body"/>
          </p:nvPr>
        </p:nvSpPr>
        <p:spPr>
          <a:xfrm>
            <a:off x="580550" y="1352550"/>
            <a:ext cx="7357800" cy="31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Crypto is “mined” which involves different mechanisms called Proof of Work (PoW) or Proof of Stake (PoS)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∙"/>
            </a:pPr>
            <a:r>
              <a:rPr lang="en"/>
              <a:t>PoW: Miners (GPU’s) compete to solve complex mathematical problems	</a:t>
            </a:r>
            <a:endParaRPr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∙"/>
            </a:pPr>
            <a:r>
              <a:rPr lang="en" sz="1200"/>
              <a:t>Expensive electricity and hardware requirements</a:t>
            </a:r>
            <a:endParaRPr sz="12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∙"/>
            </a:pPr>
            <a:r>
              <a:rPr lang="en"/>
              <a:t>PoS: Owners offer their coins as collateral “staking” for the chance to validate/mine</a:t>
            </a:r>
            <a:endParaRPr sz="1200"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∙"/>
            </a:pPr>
            <a:r>
              <a:rPr lang="en" sz="1200"/>
              <a:t>Less energy / compute intensive</a:t>
            </a:r>
            <a:endParaRPr sz="1200"/>
          </a:p>
        </p:txBody>
      </p:sp>
      <p:sp>
        <p:nvSpPr>
          <p:cNvPr id="194" name="Google Shape;194;p3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0" name="Google Shape;20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175" y="203250"/>
            <a:ext cx="8207652" cy="473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6" name="Google Shape;206;p38"/>
          <p:cNvSpPr txBox="1"/>
          <p:nvPr>
            <p:ph type="title"/>
          </p:nvPr>
        </p:nvSpPr>
        <p:spPr>
          <a:xfrm>
            <a:off x="580550" y="205975"/>
            <a:ext cx="77031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Proof of Work (PoW) System</a:t>
            </a:r>
            <a:endParaRPr/>
          </a:p>
        </p:txBody>
      </p:sp>
      <p:sp>
        <p:nvSpPr>
          <p:cNvPr id="207" name="Google Shape;207;p38"/>
          <p:cNvSpPr txBox="1"/>
          <p:nvPr>
            <p:ph idx="1" type="body"/>
          </p:nvPr>
        </p:nvSpPr>
        <p:spPr>
          <a:xfrm>
            <a:off x="580550" y="1352550"/>
            <a:ext cx="7357800" cy="31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9250" lvl="0" marL="457200" rtl="0" algn="l">
              <a:spcBef>
                <a:spcPts val="600"/>
              </a:spcBef>
              <a:spcAft>
                <a:spcPts val="0"/>
              </a:spcAft>
              <a:buSzPts val="1900"/>
              <a:buChar char="⬡"/>
            </a:pPr>
            <a:r>
              <a:rPr lang="en" sz="1900"/>
              <a:t>Crypto is basically alive based on the number of miners, who provide a network of “nodes” for the crypto to be validated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⬡"/>
            </a:pPr>
            <a:r>
              <a:rPr lang="en" sz="1900"/>
              <a:t>Miners solve complex math problems to be the first ones to validate transactions on blockchain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∙"/>
            </a:pPr>
            <a:r>
              <a:rPr lang="en" sz="1900"/>
              <a:t>The blockchain can’t be changed or altered, ensuring no one can spend the same unit of </a:t>
            </a:r>
            <a:r>
              <a:rPr lang="en" sz="1900"/>
              <a:t>currency</a:t>
            </a:r>
            <a:r>
              <a:rPr lang="en" sz="1900"/>
              <a:t> twice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⬡"/>
            </a:pPr>
            <a:r>
              <a:rPr lang="en" sz="1900"/>
              <a:t>When a miner wins, it’s broadcast to the network and verified by the other nodes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⬡"/>
            </a:pPr>
            <a:r>
              <a:rPr lang="en" sz="1900"/>
              <a:t>PoW system proves miners’ attempts with energy expended (competitive)</a:t>
            </a:r>
            <a:endParaRPr sz="19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3" name="Google Shape;213;p39"/>
          <p:cNvSpPr txBox="1"/>
          <p:nvPr>
            <p:ph type="title"/>
          </p:nvPr>
        </p:nvSpPr>
        <p:spPr>
          <a:xfrm>
            <a:off x="580550" y="205975"/>
            <a:ext cx="77031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Proof of Stake (PoS) System</a:t>
            </a:r>
            <a:endParaRPr/>
          </a:p>
        </p:txBody>
      </p:sp>
      <p:sp>
        <p:nvSpPr>
          <p:cNvPr id="214" name="Google Shape;214;p39"/>
          <p:cNvSpPr txBox="1"/>
          <p:nvPr>
            <p:ph idx="1" type="body"/>
          </p:nvPr>
        </p:nvSpPr>
        <p:spPr>
          <a:xfrm>
            <a:off x="580550" y="1352550"/>
            <a:ext cx="7357800" cy="31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9250" lvl="0" marL="457200" rtl="0" algn="l">
              <a:spcBef>
                <a:spcPts val="600"/>
              </a:spcBef>
              <a:spcAft>
                <a:spcPts val="0"/>
              </a:spcAft>
              <a:buSzPts val="1900"/>
              <a:buChar char="⬡"/>
            </a:pPr>
            <a:r>
              <a:rPr lang="en" sz="1900"/>
              <a:t>A blockchain consensus mechanism allowing holders to validate transactions based on their cryptocurrency holdings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⬡"/>
            </a:pPr>
            <a:r>
              <a:rPr lang="en" sz="1900"/>
              <a:t>The more cryptocurrency a person "stakes" (locks in), the higher their chance of being chosen to validate blocks and earn rewards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⬡"/>
            </a:pPr>
            <a:r>
              <a:rPr lang="en" sz="1900"/>
              <a:t>PoS is less energy-intensive than Proof of Work (PoW), as it doesn't require extensive computing power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⬡"/>
            </a:pPr>
            <a:r>
              <a:rPr lang="en" sz="1900"/>
              <a:t>Validators are motivated to act honestly since they can lose their staked coins for misconduct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⬡"/>
            </a:pPr>
            <a:r>
              <a:rPr lang="en" sz="1900"/>
              <a:t>More random </a:t>
            </a:r>
            <a:r>
              <a:rPr lang="en" sz="1900"/>
              <a:t>than</a:t>
            </a:r>
            <a:r>
              <a:rPr lang="en" sz="1900"/>
              <a:t> PoW</a:t>
            </a:r>
            <a:endParaRPr sz="19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0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NFTs (Non-Fungible Tokens)</a:t>
            </a:r>
            <a:endParaRPr/>
          </a:p>
        </p:txBody>
      </p:sp>
      <p:sp>
        <p:nvSpPr>
          <p:cNvPr id="220" name="Google Shape;220;p40"/>
          <p:cNvSpPr txBox="1"/>
          <p:nvPr>
            <p:ph idx="1" type="body"/>
          </p:nvPr>
        </p:nvSpPr>
        <p:spPr>
          <a:xfrm>
            <a:off x="580550" y="1352550"/>
            <a:ext cx="8162100" cy="31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Unique digital blockchain assets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Represent ownership of a specific item, making them non-fungible (unlike bitcoin and ethereum)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Key characteristics: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∙"/>
            </a:pPr>
            <a:r>
              <a:rPr lang="en"/>
              <a:t>Unique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∙"/>
            </a:pPr>
            <a:r>
              <a:rPr lang="en"/>
              <a:t>Indivisible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∙"/>
            </a:pPr>
            <a:r>
              <a:rPr lang="en"/>
              <a:t>Proof of ownership</a:t>
            </a:r>
            <a:endParaRPr/>
          </a:p>
        </p:txBody>
      </p:sp>
      <p:sp>
        <p:nvSpPr>
          <p:cNvPr id="221" name="Google Shape;221;p4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1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NFT Creation/Process</a:t>
            </a:r>
            <a:endParaRPr/>
          </a:p>
        </p:txBody>
      </p:sp>
      <p:sp>
        <p:nvSpPr>
          <p:cNvPr id="227" name="Google Shape;227;p41"/>
          <p:cNvSpPr txBox="1"/>
          <p:nvPr>
            <p:ph idx="1" type="body"/>
          </p:nvPr>
        </p:nvSpPr>
        <p:spPr>
          <a:xfrm>
            <a:off x="580550" y="1352550"/>
            <a:ext cx="8162100" cy="31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r>
              <a:rPr b="1" lang="en">
                <a:latin typeface="Muli"/>
                <a:ea typeface="Muli"/>
                <a:cs typeface="Muli"/>
                <a:sym typeface="Muli"/>
              </a:rPr>
              <a:t>Creation:</a:t>
            </a:r>
            <a:r>
              <a:rPr lang="en"/>
              <a:t> artists/creators produce a digital file (artwork, video, music, etc.)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b="1" lang="en">
                <a:latin typeface="Muli"/>
                <a:ea typeface="Muli"/>
                <a:cs typeface="Muli"/>
                <a:sym typeface="Muli"/>
              </a:rPr>
              <a:t>Minting:</a:t>
            </a:r>
            <a:r>
              <a:rPr lang="en"/>
              <a:t> file is uploaded to an NFT platform (like OpenSea) and "minted," where it’s stored on the blockchain (typically Ethereum, Polygon, or Solana)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b="1" lang="en">
                <a:latin typeface="Muli"/>
                <a:ea typeface="Muli"/>
                <a:cs typeface="Muli"/>
                <a:sym typeface="Muli"/>
              </a:rPr>
              <a:t>Tokenization:</a:t>
            </a:r>
            <a:r>
              <a:rPr lang="en"/>
              <a:t> creator assigns properties and a unique identifier is attached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b="1" lang="en">
                <a:latin typeface="Muli"/>
                <a:ea typeface="Muli"/>
                <a:cs typeface="Muli"/>
                <a:sym typeface="Muli"/>
              </a:rPr>
              <a:t>Royalties:</a:t>
            </a:r>
            <a:r>
              <a:rPr lang="en"/>
              <a:t> creators earn a percentage of future sales</a:t>
            </a:r>
            <a:endParaRPr/>
          </a:p>
        </p:txBody>
      </p:sp>
      <p:sp>
        <p:nvSpPr>
          <p:cNvPr id="228" name="Google Shape;228;p4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2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NFT Uses</a:t>
            </a:r>
            <a:endParaRPr/>
          </a:p>
        </p:txBody>
      </p:sp>
      <p:sp>
        <p:nvSpPr>
          <p:cNvPr id="234" name="Google Shape;234;p42"/>
          <p:cNvSpPr txBox="1"/>
          <p:nvPr>
            <p:ph idx="1" type="body"/>
          </p:nvPr>
        </p:nvSpPr>
        <p:spPr>
          <a:xfrm>
            <a:off x="580550" y="1352550"/>
            <a:ext cx="8162100" cy="31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r>
              <a:rPr b="1" lang="en">
                <a:latin typeface="Muli"/>
                <a:ea typeface="Muli"/>
                <a:cs typeface="Muli"/>
                <a:sym typeface="Muli"/>
              </a:rPr>
              <a:t>Art &amp; Collectibles:</a:t>
            </a:r>
            <a:r>
              <a:rPr lang="en"/>
              <a:t> Digital artwork, trading cards, and virtual collectibles.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b="1" lang="en">
                <a:latin typeface="Muli"/>
                <a:ea typeface="Muli"/>
                <a:cs typeface="Muli"/>
                <a:sym typeface="Muli"/>
              </a:rPr>
              <a:t>Gaming: </a:t>
            </a:r>
            <a:r>
              <a:rPr lang="en"/>
              <a:t>In-game items and characters as NFTs that can be owned, traded, or sold.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b="1" lang="en">
                <a:latin typeface="Muli"/>
                <a:ea typeface="Muli"/>
                <a:cs typeface="Muli"/>
                <a:sym typeface="Muli"/>
              </a:rPr>
              <a:t>Virtual Real Estate:</a:t>
            </a:r>
            <a:r>
              <a:rPr lang="en"/>
              <a:t> Ownership of virtual spaces in metaverses like Decentraland.</a:t>
            </a:r>
            <a:endParaRPr/>
          </a:p>
        </p:txBody>
      </p:sp>
      <p:sp>
        <p:nvSpPr>
          <p:cNvPr id="235" name="Google Shape;235;p4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3"/>
          <p:cNvSpPr txBox="1"/>
          <p:nvPr>
            <p:ph type="ctrTitle"/>
          </p:nvPr>
        </p:nvSpPr>
        <p:spPr>
          <a:xfrm>
            <a:off x="685800" y="1659550"/>
            <a:ext cx="46425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Pitch</a:t>
            </a:r>
            <a:endParaRPr/>
          </a:p>
        </p:txBody>
      </p:sp>
      <p:pic>
        <p:nvPicPr>
          <p:cNvPr id="241" name="Google Shape;24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705" y="2045304"/>
            <a:ext cx="2219340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0680" y="2449022"/>
            <a:ext cx="145275" cy="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6726" y="1313702"/>
            <a:ext cx="1032700" cy="120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4"/>
          <p:cNvSpPr txBox="1"/>
          <p:nvPr>
            <p:ph type="ctrTitle"/>
          </p:nvPr>
        </p:nvSpPr>
        <p:spPr>
          <a:xfrm>
            <a:off x="685800" y="1659550"/>
            <a:ext cx="46425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Discuss &amp; Vote!</a:t>
            </a:r>
            <a:endParaRPr/>
          </a:p>
        </p:txBody>
      </p:sp>
      <p:pic>
        <p:nvPicPr>
          <p:cNvPr id="249" name="Google Shape;24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705" y="2045304"/>
            <a:ext cx="2219340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0680" y="2449022"/>
            <a:ext cx="145275" cy="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6726" y="1313702"/>
            <a:ext cx="1032700" cy="120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Meeting Agenda</a:t>
            </a:r>
            <a:endParaRPr/>
          </a:p>
        </p:txBody>
      </p:sp>
      <p:sp>
        <p:nvSpPr>
          <p:cNvPr id="121" name="Google Shape;121;p27"/>
          <p:cNvSpPr txBox="1"/>
          <p:nvPr>
            <p:ph idx="1" type="body"/>
          </p:nvPr>
        </p:nvSpPr>
        <p:spPr>
          <a:xfrm>
            <a:off x="311700" y="1152475"/>
            <a:ext cx="8520600" cy="370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Education Module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Pitch from Blockchain/Crypto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Discussion 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Vote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Industry Updates</a:t>
            </a:r>
            <a:endParaRPr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5"/>
          <p:cNvSpPr txBox="1"/>
          <p:nvPr>
            <p:ph type="ctrTitle"/>
          </p:nvPr>
        </p:nvSpPr>
        <p:spPr>
          <a:xfrm>
            <a:off x="685800" y="1659550"/>
            <a:ext cx="46425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Industry Updates</a:t>
            </a:r>
            <a:endParaRPr/>
          </a:p>
        </p:txBody>
      </p:sp>
      <p:pic>
        <p:nvPicPr>
          <p:cNvPr id="257" name="Google Shape;25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705" y="2045304"/>
            <a:ext cx="2219340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0680" y="2449022"/>
            <a:ext cx="145275" cy="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6726" y="1313702"/>
            <a:ext cx="1032700" cy="120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6"/>
          <p:cNvSpPr txBox="1"/>
          <p:nvPr>
            <p:ph type="title"/>
          </p:nvPr>
        </p:nvSpPr>
        <p:spPr>
          <a:xfrm>
            <a:off x="580550" y="306575"/>
            <a:ext cx="78999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Justice Department Sues Visa :)</a:t>
            </a:r>
            <a:endParaRPr sz="3000"/>
          </a:p>
        </p:txBody>
      </p:sp>
      <p:sp>
        <p:nvSpPr>
          <p:cNvPr id="265" name="Google Shape;265;p4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6" name="Google Shape;266;p46"/>
          <p:cNvSpPr txBox="1"/>
          <p:nvPr>
            <p:ph idx="1" type="body"/>
          </p:nvPr>
        </p:nvSpPr>
        <p:spPr>
          <a:xfrm>
            <a:off x="524825" y="1649650"/>
            <a:ext cx="7713300" cy="31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9250" lvl="0" marL="457200" rtl="0" algn="l">
              <a:spcBef>
                <a:spcPts val="600"/>
              </a:spcBef>
              <a:spcAft>
                <a:spcPts val="0"/>
              </a:spcAft>
              <a:buSzPts val="1900"/>
              <a:buChar char="⬡"/>
            </a:pPr>
            <a:r>
              <a:rPr lang="en" sz="1900"/>
              <a:t>Visa accused of maintaining an unlawful monopoly in the debit card payments market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⬡"/>
            </a:pPr>
            <a:r>
              <a:rPr lang="en" sz="1900"/>
              <a:t>Engaging in exclusive agreements that restrict competition and hinder new entrants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⬡"/>
            </a:pPr>
            <a:r>
              <a:rPr lang="en" sz="1900"/>
              <a:t>Raises prices for everyone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⬡"/>
            </a:pPr>
            <a:r>
              <a:rPr lang="en" sz="1900"/>
              <a:t>DOJ’s action aims to dismantle monopolistic practices, fostering a more competitive and fair debit card payment landscape</a:t>
            </a:r>
            <a:endParaRPr sz="1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pic>
        <p:nvPicPr>
          <p:cNvPr id="267" name="Google Shape;26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4892" y="499662"/>
            <a:ext cx="2249100" cy="99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7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Trump’s Pro-Crypto Policies</a:t>
            </a:r>
            <a:endParaRPr/>
          </a:p>
        </p:txBody>
      </p:sp>
      <p:sp>
        <p:nvSpPr>
          <p:cNvPr id="273" name="Google Shape;273;p47"/>
          <p:cNvSpPr txBox="1"/>
          <p:nvPr>
            <p:ph idx="1" type="body"/>
          </p:nvPr>
        </p:nvSpPr>
        <p:spPr>
          <a:xfrm>
            <a:off x="580550" y="1352550"/>
            <a:ext cx="7406700" cy="31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⬡"/>
            </a:pPr>
            <a:r>
              <a:rPr lang="en" sz="1800"/>
              <a:t>Reforming the SEC(</a:t>
            </a:r>
            <a:r>
              <a:rPr lang="en" sz="1800"/>
              <a:t>Security and Exchange Commission)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∙"/>
            </a:pPr>
            <a:r>
              <a:rPr lang="en" sz="1800"/>
              <a:t>Fire Gary Gensler(current head)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⬡"/>
            </a:pPr>
            <a:r>
              <a:rPr lang="en" sz="1800"/>
              <a:t>Create a new strategic bitcoin </a:t>
            </a:r>
            <a:r>
              <a:rPr lang="en" sz="1800"/>
              <a:t>reserve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∙"/>
            </a:pPr>
            <a:r>
              <a:rPr lang="en" sz="1800"/>
              <a:t>R</a:t>
            </a:r>
            <a:r>
              <a:rPr lang="en" sz="1800"/>
              <a:t>equiring the FED to hold Bitcoin as a reserve asset(like gold)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∙"/>
            </a:pPr>
            <a:r>
              <a:rPr lang="en" sz="1800"/>
              <a:t>Buying 1 million Bitcoin over 5 years, holding for 20 years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⬡"/>
            </a:pPr>
            <a:r>
              <a:rPr lang="en" sz="1800"/>
              <a:t>Prevent the creation of a central bank digital currency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⬡"/>
            </a:pPr>
            <a:r>
              <a:rPr lang="en" sz="1800"/>
              <a:t>Trump’s personal gains: World Liberty Financial(insider - sell non-</a:t>
            </a:r>
            <a:r>
              <a:rPr lang="en" sz="1800"/>
              <a:t>transferable</a:t>
            </a:r>
            <a:r>
              <a:rPr lang="en" sz="1800"/>
              <a:t> tokens)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∙"/>
            </a:pPr>
            <a:r>
              <a:rPr lang="en" sz="1800"/>
              <a:t>What should be regulated by the SEC? </a:t>
            </a:r>
            <a:endParaRPr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8"/>
          <p:cNvSpPr txBox="1"/>
          <p:nvPr>
            <p:ph type="title"/>
          </p:nvPr>
        </p:nvSpPr>
        <p:spPr>
          <a:xfrm>
            <a:off x="580550" y="205975"/>
            <a:ext cx="79041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IRS Announces 2025 Tax Brackets</a:t>
            </a:r>
            <a:endParaRPr/>
          </a:p>
        </p:txBody>
      </p:sp>
      <p:sp>
        <p:nvSpPr>
          <p:cNvPr id="279" name="Google Shape;279;p48"/>
          <p:cNvSpPr txBox="1"/>
          <p:nvPr>
            <p:ph idx="1" type="body"/>
          </p:nvPr>
        </p:nvSpPr>
        <p:spPr>
          <a:xfrm>
            <a:off x="580550" y="1352550"/>
            <a:ext cx="7971300" cy="31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⬡"/>
            </a:pPr>
            <a:r>
              <a:rPr lang="en" sz="1800"/>
              <a:t>Standard Deduction Increase: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∙"/>
            </a:pPr>
            <a:r>
              <a:rPr lang="en" sz="1800"/>
              <a:t>Single Filers increases to $15,000 (up $400)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∙"/>
            </a:pPr>
            <a:r>
              <a:rPr lang="en" sz="1800"/>
              <a:t>Joint Filers increases to $30,000 (up $800)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⬡"/>
            </a:pPr>
            <a:r>
              <a:rPr lang="en" sz="1800"/>
              <a:t>Marginal Tax Bracket: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∙"/>
            </a:pPr>
            <a:r>
              <a:rPr lang="en" sz="1800"/>
              <a:t>Income thresholds for all brackets adjusted slightly upwards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⬡"/>
            </a:pPr>
            <a:r>
              <a:rPr lang="en" sz="1800"/>
              <a:t>Earned Income Tax Credit (EITC)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∙"/>
            </a:pPr>
            <a:r>
              <a:rPr lang="en" sz="1800"/>
              <a:t>Max EITC for families with 3+ children increases to $8046 (up $216)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⬡"/>
            </a:pPr>
            <a:r>
              <a:rPr lang="en" sz="1800"/>
              <a:t>Changes reflect inflation adjustments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∙"/>
            </a:pPr>
            <a:r>
              <a:rPr lang="en" sz="1800"/>
              <a:t>Reduces Tax Burdens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∙"/>
            </a:pPr>
            <a:r>
              <a:rPr lang="en" sz="1800"/>
              <a:t>Increase Deductions &amp; Income Thresholds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∙"/>
            </a:pPr>
            <a:r>
              <a:rPr lang="en" sz="1800"/>
              <a:t>Prevents taxpayers from entering higher tax brackets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280" name="Google Shape;280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0101" y="1163675"/>
            <a:ext cx="1884676" cy="140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9"/>
          <p:cNvSpPr txBox="1"/>
          <p:nvPr>
            <p:ph type="title"/>
          </p:nvPr>
        </p:nvSpPr>
        <p:spPr>
          <a:xfrm>
            <a:off x="256075" y="66800"/>
            <a:ext cx="9229500" cy="545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Robinhood starts Election Betting Market</a:t>
            </a:r>
            <a:endParaRPr/>
          </a:p>
        </p:txBody>
      </p:sp>
      <p:sp>
        <p:nvSpPr>
          <p:cNvPr id="286" name="Google Shape;286;p49"/>
          <p:cNvSpPr txBox="1"/>
          <p:nvPr>
            <p:ph idx="1" type="body"/>
          </p:nvPr>
        </p:nvSpPr>
        <p:spPr>
          <a:xfrm>
            <a:off x="79550" y="717950"/>
            <a:ext cx="7368300" cy="318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n" sz="1900"/>
              <a:t>Robinhood has launched a betting market for the presidential election only for US citizens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n" sz="1900"/>
              <a:t>Users can wager on presidential candidates, Kamala Harris and Donald Trump, via event contracts (priced between $0.02 and $0.99 | $1 payout | 5000 contracts max per user)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n" sz="1900"/>
              <a:t>aims to engage users in political events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n" sz="1900"/>
              <a:t>It reflects the increasing interest in political betting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n" sz="1900"/>
              <a:t>However, launch raises questions about the implications of gambling on political outcomes: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n" sz="1900"/>
              <a:t>Commodity Futures Trading Commision (CFTC) has expressed concerns regarding its </a:t>
            </a:r>
            <a:r>
              <a:rPr lang="en" sz="1900"/>
              <a:t>influence</a:t>
            </a:r>
            <a:r>
              <a:rPr lang="en" sz="1900"/>
              <a:t> on the integrity of election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pic>
        <p:nvPicPr>
          <p:cNvPr id="287" name="Google Shape;287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7750" y="717950"/>
            <a:ext cx="1543849" cy="154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 txBox="1"/>
          <p:nvPr>
            <p:ph type="ctrTitle"/>
          </p:nvPr>
        </p:nvSpPr>
        <p:spPr>
          <a:xfrm>
            <a:off x="685800" y="2421550"/>
            <a:ext cx="46425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Education Module: BlockChain and CryptoCurrency</a:t>
            </a:r>
            <a:endParaRPr sz="3200"/>
          </a:p>
        </p:txBody>
      </p:sp>
      <p:pic>
        <p:nvPicPr>
          <p:cNvPr id="127" name="Google Shape;1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705" y="2045304"/>
            <a:ext cx="2219340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0680" y="2449022"/>
            <a:ext cx="145275" cy="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6726" y="1313702"/>
            <a:ext cx="1032700" cy="120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 txBox="1"/>
          <p:nvPr>
            <p:ph type="title"/>
          </p:nvPr>
        </p:nvSpPr>
        <p:spPr>
          <a:xfrm>
            <a:off x="580550" y="205975"/>
            <a:ext cx="77031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Blockchain?</a:t>
            </a:r>
            <a:endParaRPr/>
          </a:p>
        </p:txBody>
      </p:sp>
      <p:sp>
        <p:nvSpPr>
          <p:cNvPr id="135" name="Google Shape;135;p29"/>
          <p:cNvSpPr txBox="1"/>
          <p:nvPr>
            <p:ph idx="1" type="body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Decentralized (no single body/org), distributed ledger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Secure, transparent, and immutable record-keeping system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Enables peer-to-peer transactions without intermediaries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The technology that enables the existence of crypto (and other things)</a:t>
            </a:r>
            <a:endParaRPr/>
          </a:p>
        </p:txBody>
      </p:sp>
      <p:sp>
        <p:nvSpPr>
          <p:cNvPr id="136" name="Google Shape;136;p2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7" name="Google Shape;13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1202" y="1803975"/>
            <a:ext cx="2818074" cy="180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0"/>
          <p:cNvSpPr txBox="1"/>
          <p:nvPr>
            <p:ph type="title"/>
          </p:nvPr>
        </p:nvSpPr>
        <p:spPr>
          <a:xfrm>
            <a:off x="580550" y="205975"/>
            <a:ext cx="77031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Blockchain Value Chain (</a:t>
            </a:r>
            <a:r>
              <a:rPr lang="en"/>
              <a:t>1/2</a:t>
            </a:r>
            <a:r>
              <a:rPr lang="en"/>
              <a:t>)</a:t>
            </a:r>
            <a:endParaRPr/>
          </a:p>
        </p:txBody>
      </p:sp>
      <p:sp>
        <p:nvSpPr>
          <p:cNvPr id="143" name="Google Shape;143;p3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4" name="Google Shape;1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5500" y="1184275"/>
            <a:ext cx="6225250" cy="335937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0"/>
          <p:cNvSpPr txBox="1"/>
          <p:nvPr/>
        </p:nvSpPr>
        <p:spPr>
          <a:xfrm>
            <a:off x="6796000" y="4664550"/>
            <a:ext cx="17739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Source: PWC</a:t>
            </a:r>
            <a:endParaRPr sz="12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1"/>
          <p:cNvSpPr txBox="1"/>
          <p:nvPr>
            <p:ph type="title"/>
          </p:nvPr>
        </p:nvSpPr>
        <p:spPr>
          <a:xfrm>
            <a:off x="580550" y="205975"/>
            <a:ext cx="77031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Blockchain Value Chain (</a:t>
            </a:r>
            <a:r>
              <a:rPr lang="en"/>
              <a:t>2/2</a:t>
            </a:r>
            <a:r>
              <a:rPr lang="en"/>
              <a:t>)</a:t>
            </a:r>
            <a:endParaRPr/>
          </a:p>
        </p:txBody>
      </p:sp>
      <p:sp>
        <p:nvSpPr>
          <p:cNvPr id="151" name="Google Shape;151;p3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2" name="Google Shape;15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888" y="1215775"/>
            <a:ext cx="8340234" cy="338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1"/>
          <p:cNvSpPr txBox="1"/>
          <p:nvPr/>
        </p:nvSpPr>
        <p:spPr>
          <a:xfrm>
            <a:off x="6796000" y="4664550"/>
            <a:ext cx="17739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Source: PWC</a:t>
            </a:r>
            <a:endParaRPr sz="12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2"/>
          <p:cNvSpPr txBox="1"/>
          <p:nvPr>
            <p:ph type="title"/>
          </p:nvPr>
        </p:nvSpPr>
        <p:spPr>
          <a:xfrm>
            <a:off x="580550" y="205975"/>
            <a:ext cx="77031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Blockchain </a:t>
            </a:r>
            <a:endParaRPr/>
          </a:p>
        </p:txBody>
      </p:sp>
      <p:sp>
        <p:nvSpPr>
          <p:cNvPr id="159" name="Google Shape;159;p3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0" name="Google Shape;160;p32"/>
          <p:cNvSpPr txBox="1"/>
          <p:nvPr/>
        </p:nvSpPr>
        <p:spPr>
          <a:xfrm>
            <a:off x="5326450" y="4664550"/>
            <a:ext cx="32436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Source: PWC, Stanford Business School</a:t>
            </a:r>
            <a:endParaRPr sz="12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61" name="Google Shape;161;p32"/>
          <p:cNvSpPr txBox="1"/>
          <p:nvPr>
            <p:ph idx="1" type="body"/>
          </p:nvPr>
        </p:nvSpPr>
        <p:spPr>
          <a:xfrm>
            <a:off x="422350" y="1782963"/>
            <a:ext cx="3685800" cy="31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⬡"/>
            </a:pPr>
            <a:r>
              <a:rPr lang="en" sz="1400"/>
              <a:t>Improved transparency/visibility of transactions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⬡"/>
            </a:pPr>
            <a:r>
              <a:rPr lang="en" sz="1400"/>
              <a:t>Improved </a:t>
            </a:r>
            <a:r>
              <a:rPr lang="en" sz="1400"/>
              <a:t>management</a:t>
            </a:r>
            <a:r>
              <a:rPr lang="en" sz="1400"/>
              <a:t> of resources by way of collection and distribution of decentralized data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⬡"/>
            </a:pPr>
            <a:r>
              <a:rPr lang="en" sz="1400"/>
              <a:t>Reduction of intermediary costs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⬡"/>
            </a:pPr>
            <a:r>
              <a:rPr lang="en" sz="1400"/>
              <a:t>Access to new financial capital</a:t>
            </a:r>
            <a:endParaRPr sz="1400"/>
          </a:p>
        </p:txBody>
      </p:sp>
      <p:sp>
        <p:nvSpPr>
          <p:cNvPr id="162" name="Google Shape;162;p32"/>
          <p:cNvSpPr txBox="1"/>
          <p:nvPr>
            <p:ph idx="1" type="body"/>
          </p:nvPr>
        </p:nvSpPr>
        <p:spPr>
          <a:xfrm>
            <a:off x="4730150" y="1782963"/>
            <a:ext cx="3991500" cy="31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⬡"/>
            </a:pPr>
            <a:r>
              <a:rPr lang="en" sz="1400"/>
              <a:t>Implementation issues and competitors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⬡"/>
            </a:pPr>
            <a:r>
              <a:rPr lang="en" sz="1400"/>
              <a:t>Payments security concerns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⬡"/>
            </a:pPr>
            <a:r>
              <a:rPr lang="en" sz="1400"/>
              <a:t>Lack of knowledge</a:t>
            </a:r>
            <a:endParaRPr sz="1400"/>
          </a:p>
        </p:txBody>
      </p:sp>
      <p:cxnSp>
        <p:nvCxnSpPr>
          <p:cNvPr id="163" name="Google Shape;163;p32"/>
          <p:cNvCxnSpPr/>
          <p:nvPr/>
        </p:nvCxnSpPr>
        <p:spPr>
          <a:xfrm>
            <a:off x="4329225" y="1749150"/>
            <a:ext cx="0" cy="24354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4" name="Google Shape;164;p32"/>
          <p:cNvSpPr txBox="1"/>
          <p:nvPr/>
        </p:nvSpPr>
        <p:spPr>
          <a:xfrm>
            <a:off x="422350" y="125655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Benefits</a:t>
            </a:r>
            <a:endParaRPr sz="2000"/>
          </a:p>
        </p:txBody>
      </p:sp>
      <p:sp>
        <p:nvSpPr>
          <p:cNvPr id="165" name="Google Shape;165;p32"/>
          <p:cNvSpPr txBox="1"/>
          <p:nvPr/>
        </p:nvSpPr>
        <p:spPr>
          <a:xfrm>
            <a:off x="4730150" y="125655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Drawbacks</a:t>
            </a:r>
            <a:endParaRPr sz="2000"/>
          </a:p>
        </p:txBody>
      </p:sp>
      <p:pic>
        <p:nvPicPr>
          <p:cNvPr id="166" name="Google Shape;16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6450" y="2914800"/>
            <a:ext cx="2599901" cy="146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3"/>
          <p:cNvSpPr txBox="1"/>
          <p:nvPr>
            <p:ph type="title"/>
          </p:nvPr>
        </p:nvSpPr>
        <p:spPr>
          <a:xfrm>
            <a:off x="580550" y="205975"/>
            <a:ext cx="77031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Cryptocurrency?</a:t>
            </a:r>
            <a:endParaRPr/>
          </a:p>
        </p:txBody>
      </p:sp>
      <p:sp>
        <p:nvSpPr>
          <p:cNvPr id="172" name="Google Shape;172;p33"/>
          <p:cNvSpPr txBox="1"/>
          <p:nvPr>
            <p:ph idx="1" type="body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Virtual currency using cryptography for security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Uses blockchain technology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Again, not controlled by 1 body (e.g., governments, banks, etc)</a:t>
            </a:r>
            <a:endParaRPr/>
          </a:p>
        </p:txBody>
      </p:sp>
      <p:sp>
        <p:nvSpPr>
          <p:cNvPr id="173" name="Google Shape;173;p3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4"/>
          <p:cNvSpPr txBox="1"/>
          <p:nvPr>
            <p:ph type="title"/>
          </p:nvPr>
        </p:nvSpPr>
        <p:spPr>
          <a:xfrm>
            <a:off x="580550" y="205975"/>
            <a:ext cx="77031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of Cryptocurrencies</a:t>
            </a:r>
            <a:endParaRPr/>
          </a:p>
        </p:txBody>
      </p:sp>
      <p:sp>
        <p:nvSpPr>
          <p:cNvPr id="179" name="Google Shape;179;p34"/>
          <p:cNvSpPr txBox="1"/>
          <p:nvPr>
            <p:ph idx="1" type="body"/>
          </p:nvPr>
        </p:nvSpPr>
        <p:spPr>
          <a:xfrm>
            <a:off x="580550" y="1352550"/>
            <a:ext cx="7357800" cy="31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Bitcoin (BTC): First and most well-known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∙"/>
            </a:pPr>
            <a:r>
              <a:rPr lang="en" sz="1200"/>
              <a:t>1 BTC ~ $57,846.10 USD (as of September 16 2024)</a:t>
            </a:r>
            <a:endParaRPr sz="12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Ethereum (ETH): First and most well-known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∙"/>
            </a:pPr>
            <a:r>
              <a:rPr lang="en" sz="1200"/>
              <a:t>1 ETH ~ $2,357.76 USD (as of September 16 2024)</a:t>
            </a:r>
            <a:endParaRPr sz="12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Ripple (XRP): Designed for fast, low-cost internal transfers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∙"/>
            </a:pPr>
            <a:r>
              <a:rPr lang="en" sz="1200"/>
              <a:t>1 XRP ~ $0.58 USD (as of September 16 2024)</a:t>
            </a:r>
            <a:endParaRPr sz="12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Each “coin” is designed differently.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∙"/>
            </a:pPr>
            <a:r>
              <a:rPr lang="en" sz="1200"/>
              <a:t>BTC: Data on BTC network is only used to record transaction info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∙"/>
            </a:pPr>
            <a:r>
              <a:rPr lang="en" sz="1200"/>
              <a:t>ETH: Transactions on ETH network may contain executable code</a:t>
            </a:r>
            <a:endParaRPr sz="1200"/>
          </a:p>
        </p:txBody>
      </p:sp>
      <p:sp>
        <p:nvSpPr>
          <p:cNvPr id="180" name="Google Shape;180;p3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Aliena template">
  <a:themeElements>
    <a:clrScheme name="Custom 347">
      <a:dk1>
        <a:srgbClr val="050060"/>
      </a:dk1>
      <a:lt1>
        <a:srgbClr val="FFFFFF"/>
      </a:lt1>
      <a:dk2>
        <a:srgbClr val="585963"/>
      </a:dk2>
      <a:lt2>
        <a:srgbClr val="F3F3F3"/>
      </a:lt2>
      <a:accent1>
        <a:srgbClr val="0A2F9E"/>
      </a:accent1>
      <a:accent2>
        <a:srgbClr val="3544FF"/>
      </a:accent2>
      <a:accent3>
        <a:srgbClr val="24D6FF"/>
      </a:accent3>
      <a:accent4>
        <a:srgbClr val="00FFFF"/>
      </a:accent4>
      <a:accent5>
        <a:srgbClr val="A458FF"/>
      </a:accent5>
      <a:accent6>
        <a:srgbClr val="D392FF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