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y="5143500" cx="9144000"/>
  <p:notesSz cx="6858000" cy="9144000"/>
  <p:embeddedFontLst>
    <p:embeddedFont>
      <p:font typeface="Lexend Deca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Jaclyn Christin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LexendDeca-bold.fntdata"/><Relationship Id="rId14" Type="http://schemas.openxmlformats.org/officeDocument/2006/relationships/slide" Target="slides/slide7.xml"/><Relationship Id="rId36" Type="http://schemas.openxmlformats.org/officeDocument/2006/relationships/font" Target="fonts/LexendDeca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1-26T17:40:55.309">
    <p:pos x="6000" y="0"/>
    <p:text>@russell_chiu@brown.edu @grace_y_yang@brown.edu 
give updates on our portfolio when completed and visuals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d40a6672e_0_14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fd40a6672e_0_1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fd3ed0e9d5_0_2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fd3ed0e9d5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DISCUSS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fd3ed0e9d5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fd3ed0e9d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fd3ed0e9d5_0_1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fd3ed0e9d5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fe4dd9eea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fe4dd9ee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d3ed0e9d5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d3ed0e9d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fd3ed0e9d5_0_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fd3ed0e9d5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2977cacd4f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2977cacd4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fd3ed0e9d5_0_1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fd3ed0e9d5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fd3ed0e9d5_0_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fd3ed0e9d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2977cacd4f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2977cacd4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fd3ed0e9d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fd3ed0e9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29acd4aa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29acd4aa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want to center strategy around our </a:t>
            </a:r>
            <a:r>
              <a:rPr lang="en"/>
              <a:t>investing </a:t>
            </a:r>
            <a:r>
              <a:rPr lang="en"/>
              <a:t>goals. for </a:t>
            </a:r>
            <a:r>
              <a:rPr lang="en"/>
              <a:t>example, </a:t>
            </a:r>
            <a:r>
              <a:rPr lang="en"/>
              <a:t>payments would be longer-term because we </a:t>
            </a:r>
            <a:r>
              <a:rPr lang="en"/>
              <a:t>anticipate</a:t>
            </a:r>
            <a:r>
              <a:rPr lang="en"/>
              <a:t> that that would </a:t>
            </a:r>
            <a:r>
              <a:rPr lang="en"/>
              <a:t>have an upside over many years of innovation</a:t>
            </a:r>
            <a:r>
              <a:rPr lang="en"/>
              <a:t>, whereas smth like crypto we might only hold for a month or a week. To be decided every pitch &amp; included in the investing thesis.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Amount to invest </a:t>
            </a:r>
            <a:r>
              <a:rPr lang="en"/>
              <a:t>determined</a:t>
            </a:r>
            <a:r>
              <a:rPr lang="en"/>
              <a:t> by confidence in vote.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tentative formula: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people vote yes, Y people say no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X &gt; Y, (X - Y) x $500 is the amount we invest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10</a:t>
            </a:r>
            <a:r>
              <a:rPr lang="en">
                <a:solidFill>
                  <a:schemeClr val="dk1"/>
                </a:solidFill>
              </a:rPr>
              <a:t> people vote yes, 7 people say no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10 &gt; 7, so (10 - 7) x $500 = $1.5k is the amount we invest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8 people vote yes, 9 people say no; so we don’t invest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7 people vote yes, 7 people say no; 7 - 7 = 0 so we don’t invest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d85ed3163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d85ed316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d85ed3163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d85ed316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take five and vote from them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fd3ed0e9d5_0_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fd3ed0e9d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fd3ed0e9d5_0_1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fd3ed0e9d5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ff3d42388a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ff3d42388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ff3d42388a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ff3d42388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ff3d42388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ff3d42388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d8618480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d8618480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d40a6672e_0_14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fd40a6672e_0_1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d3ed0e9d5_0_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fd3ed0e9d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fd3ed0e9d5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fd3ed0e9d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d3ed0e9d5_0_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fd3ed0e9d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fd3ed0e9d5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fd3ed0e9d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d3ed0e9d5_0_1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fd3ed0e9d5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fd3ed0e9d5_0_1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fd3ed0e9d5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/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42525" y="42525"/>
            <a:ext cx="2000100" cy="2000100"/>
          </a:xfrm>
          <a:prstGeom prst="ellipse">
            <a:avLst/>
          </a:prstGeom>
          <a:gradFill>
            <a:gsLst>
              <a:gs pos="0">
                <a:srgbClr val="00FFFF">
                  <a:alpha val="54117"/>
                </a:srgbClr>
              </a:gs>
              <a:gs pos="73000">
                <a:srgbClr val="00FFFF">
                  <a:alpha val="0"/>
                </a:srgbClr>
              </a:gs>
              <a:gs pos="100000">
                <a:srgbClr val="00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343850" y="866400"/>
            <a:ext cx="4185600" cy="36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Font typeface="Lexend Deca"/>
              <a:buChar char="⬡"/>
              <a:defRPr sz="3000">
                <a:latin typeface="Lexend Deca"/>
                <a:ea typeface="Lexend Deca"/>
                <a:cs typeface="Lexend Deca"/>
                <a:sym typeface="Lexend Deca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8pPr>
            <a:lvl9pPr indent="-419100" lvl="8" marL="41148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65" name="Google Shape;65;p16"/>
          <p:cNvSpPr txBox="1"/>
          <p:nvPr/>
        </p:nvSpPr>
        <p:spPr>
          <a:xfrm>
            <a:off x="826414" y="656117"/>
            <a:ext cx="6138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7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7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⬡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8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6" name="Google Shape;76;p18"/>
          <p:cNvSpPr txBox="1"/>
          <p:nvPr>
            <p:ph idx="2" type="body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9"/>
          <p:cNvSpPr txBox="1"/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580550" y="1352550"/>
            <a:ext cx="2005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2780447" y="1352550"/>
            <a:ext cx="2005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3" name="Google Shape;83;p19"/>
          <p:cNvSpPr txBox="1"/>
          <p:nvPr>
            <p:ph idx="3" type="body"/>
          </p:nvPr>
        </p:nvSpPr>
        <p:spPr>
          <a:xfrm>
            <a:off x="4980344" y="1352550"/>
            <a:ext cx="2005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0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580550" y="4406300"/>
            <a:ext cx="61359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· Small circuit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· Big circuit">
  <p:cSld name="BLANK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A458FF"/>
            </a:gs>
            <a:gs pos="39000">
              <a:srgbClr val="3544FF"/>
            </a:gs>
            <a:gs pos="100000">
              <a:srgbClr val="0A2F9E"/>
            </a:gs>
          </a:gsLst>
          <a:lin ang="8100019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CITn5oW9sKHCneKyKhShiqRMqJvlRHlX/view" TargetMode="External"/><Relationship Id="rId4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comments" Target="../comments/comment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Relationship Id="rId6" Type="http://schemas.openxmlformats.org/officeDocument/2006/relationships/image" Target="../media/image25.png"/><Relationship Id="rId7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11" Type="http://schemas.openxmlformats.org/officeDocument/2006/relationships/image" Target="../media/image9.png"/><Relationship Id="rId10" Type="http://schemas.openxmlformats.org/officeDocument/2006/relationships/image" Target="../media/image29.png"/><Relationship Id="rId12" Type="http://schemas.openxmlformats.org/officeDocument/2006/relationships/image" Target="../media/image23.png"/><Relationship Id="rId9" Type="http://schemas.openxmlformats.org/officeDocument/2006/relationships/image" Target="../media/image11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22.png"/><Relationship Id="rId8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docs.google.com/spreadsheets/d/1m-NogCf-6fvx0T2_ebGoMWNK01ucwwDfRlX0UNfW9hQ/edit?usp=sharing" TargetMode="External"/><Relationship Id="rId4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docs.google.com/spreadsheets/d/1LHCXqU8VaKw3AwNafJBUKbinJgJt68X1DUQ9Lahc_U0/edit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image" Target="../media/image37.jpg"/><Relationship Id="rId5" Type="http://schemas.openxmlformats.org/officeDocument/2006/relationships/image" Target="../media/image3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jpg"/><Relationship Id="rId4" Type="http://schemas.openxmlformats.org/officeDocument/2006/relationships/image" Target="../media/image33.jpg"/><Relationship Id="rId5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jpg"/><Relationship Id="rId4" Type="http://schemas.openxmlformats.org/officeDocument/2006/relationships/image" Target="../media/image36.jp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join.slack.com/t/fintechbrown24-25/shared_invite/zt-2z18u6m9c-7YzfnQiV9uXT2QI8___I8w" TargetMode="External"/><Relationship Id="rId4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ctrTitle"/>
          </p:nvPr>
        </p:nvSpPr>
        <p:spPr>
          <a:xfrm>
            <a:off x="685800" y="1991825"/>
            <a:ext cx="6111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FinTech@Brown</a:t>
            </a:r>
            <a:endParaRPr/>
          </a:p>
        </p:txBody>
      </p:sp>
      <p:pic>
        <p:nvPicPr>
          <p:cNvPr id="106" name="Google Shape;1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475" y="1050906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Process</a:t>
            </a:r>
            <a:endParaRPr/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580550" y="1352550"/>
            <a:ext cx="78441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⬡"/>
            </a:pPr>
            <a:r>
              <a:rPr b="1" lang="en" sz="1800">
                <a:latin typeface="Muli"/>
                <a:ea typeface="Muli"/>
                <a:cs typeface="Muli"/>
                <a:sym typeface="Muli"/>
              </a:rPr>
              <a:t>No application process</a:t>
            </a:r>
            <a:r>
              <a:rPr lang="en" sz="1800"/>
              <a:t>, all are welcome. </a:t>
            </a:r>
            <a:r>
              <a:rPr lang="en" sz="1800"/>
              <a:t>Commitment</a:t>
            </a:r>
            <a:r>
              <a:rPr lang="en" sz="1800"/>
              <a:t> is required and attendance will be tracked. </a:t>
            </a:r>
            <a:r>
              <a:rPr lang="en" sz="1800" u="sng"/>
              <a:t>3 unexcused absences and not participating in a pitch will result in removal from the club. </a:t>
            </a:r>
            <a:endParaRPr sz="1800"/>
          </a:p>
        </p:txBody>
      </p:sp>
      <p:sp>
        <p:nvSpPr>
          <p:cNvPr id="213" name="Google Shape;213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FinTech?</a:t>
            </a:r>
            <a:endParaRPr/>
          </a:p>
        </p:txBody>
      </p:sp>
      <p:pic>
        <p:nvPicPr>
          <p:cNvPr id="219" name="Google Shape;21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FinTech Overview</a:t>
            </a:r>
            <a:endParaRPr/>
          </a:p>
        </p:txBody>
      </p:sp>
      <p:sp>
        <p:nvSpPr>
          <p:cNvPr id="227" name="Google Shape;227;p36"/>
          <p:cNvSpPr txBox="1"/>
          <p:nvPr>
            <p:ph idx="1" type="body"/>
          </p:nvPr>
        </p:nvSpPr>
        <p:spPr>
          <a:xfrm>
            <a:off x="580550" y="1352550"/>
            <a:ext cx="76923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Refers to the use of technology to provide financial services and products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Blockchain &amp; Cryptocurrency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NFTs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Payments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Insurtech</a:t>
            </a:r>
            <a:endParaRPr/>
          </a:p>
        </p:txBody>
      </p:sp>
      <p:sp>
        <p:nvSpPr>
          <p:cNvPr id="228" name="Google Shape;228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Meetings Will Run: </a:t>
            </a:r>
            <a:r>
              <a:rPr lang="en"/>
              <a:t> </a:t>
            </a:r>
            <a:endParaRPr/>
          </a:p>
        </p:txBody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580550" y="1352550"/>
            <a:ext cx="76923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Logistical Updates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Current Events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Education Module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Pitch → Buy or Sell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Group Discussion about Pitch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Vote</a:t>
            </a:r>
            <a:endParaRPr/>
          </a:p>
        </p:txBody>
      </p:sp>
      <p:sp>
        <p:nvSpPr>
          <p:cNvPr id="235" name="Google Shape;235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Committee Overviews</a:t>
            </a:r>
            <a:endParaRPr/>
          </a:p>
        </p:txBody>
      </p:sp>
      <p:pic>
        <p:nvPicPr>
          <p:cNvPr id="241" name="Google Shape;24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 Committee</a:t>
            </a:r>
            <a:endParaRPr/>
          </a:p>
        </p:txBody>
      </p:sp>
      <p:sp>
        <p:nvSpPr>
          <p:cNvPr id="249" name="Google Shape;249;p39"/>
          <p:cNvSpPr txBox="1"/>
          <p:nvPr>
            <p:ph idx="1" type="body"/>
          </p:nvPr>
        </p:nvSpPr>
        <p:spPr>
          <a:xfrm>
            <a:off x="580550" y="1352550"/>
            <a:ext cx="76923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Maintain and update website every week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Assist curriculum team with any technical questions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Hardware + Software where applicable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Stay up to date with weekly news in tech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[New slack bot coming very soon]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/>
          <p:nvPr>
            <p:ph type="title"/>
          </p:nvPr>
        </p:nvSpPr>
        <p:spPr>
          <a:xfrm>
            <a:off x="580550" y="205975"/>
            <a:ext cx="8448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Slack News Bot (T.I.D.A.L)</a:t>
            </a:r>
            <a:endParaRPr/>
          </a:p>
        </p:txBody>
      </p:sp>
      <p:sp>
        <p:nvSpPr>
          <p:cNvPr id="256" name="Google Shape;256;p40"/>
          <p:cNvSpPr txBox="1"/>
          <p:nvPr>
            <p:ph idx="1" type="body"/>
          </p:nvPr>
        </p:nvSpPr>
        <p:spPr>
          <a:xfrm>
            <a:off x="580550" y="1352550"/>
            <a:ext cx="39915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⬡"/>
            </a:pPr>
            <a:r>
              <a:rPr lang="en" sz="2000"/>
              <a:t>T.I.D.A.L (Tech Industry Daily and Latest)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∙"/>
            </a:pPr>
            <a:r>
              <a:rPr lang="en" sz="2000"/>
              <a:t>Personal project turned fintech news bot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⬡"/>
            </a:pPr>
            <a:r>
              <a:rPr lang="en" sz="2000"/>
              <a:t>Posts every weekday in Slack @ 11:20 AM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⬡"/>
            </a:pPr>
            <a:r>
              <a:rPr lang="en" sz="2000"/>
              <a:t>Still under development / refinement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57" name="Google Shape;257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8" name="Google Shape;258;p40" title="dem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7875" y="1277599"/>
            <a:ext cx="4060450" cy="304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Outreach Committee</a:t>
            </a:r>
            <a:endParaRPr/>
          </a:p>
        </p:txBody>
      </p:sp>
      <p:sp>
        <p:nvSpPr>
          <p:cNvPr id="264" name="Google Shape;264;p41"/>
          <p:cNvSpPr txBox="1"/>
          <p:nvPr>
            <p:ph idx="1" type="body"/>
          </p:nvPr>
        </p:nvSpPr>
        <p:spPr>
          <a:xfrm>
            <a:off x="580550" y="1352550"/>
            <a:ext cx="76923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Reach out to finance and tech firms through cold emails and alumni networking 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On-campus visits with recruiters and panels with industry experts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Career </a:t>
            </a:r>
            <a:r>
              <a:rPr lang="en"/>
              <a:t>oriented</a:t>
            </a:r>
            <a:r>
              <a:rPr lang="en"/>
              <a:t> trips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Give us companies!</a:t>
            </a:r>
            <a:endParaRPr/>
          </a:p>
        </p:txBody>
      </p:sp>
      <p:sp>
        <p:nvSpPr>
          <p:cNvPr id="265" name="Google Shape;265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Portfolio</a:t>
            </a:r>
            <a:endParaRPr/>
          </a:p>
        </p:txBody>
      </p:sp>
      <p:pic>
        <p:nvPicPr>
          <p:cNvPr id="271" name="Google Shape;27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>
            <p:ph type="title"/>
          </p:nvPr>
        </p:nvSpPr>
        <p:spPr>
          <a:xfrm>
            <a:off x="580550" y="205975"/>
            <a:ext cx="8448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Portfolio Recap</a:t>
            </a:r>
            <a:endParaRPr/>
          </a:p>
        </p:txBody>
      </p:sp>
      <p:sp>
        <p:nvSpPr>
          <p:cNvPr id="279" name="Google Shape;279;p43"/>
          <p:cNvSpPr txBox="1"/>
          <p:nvPr>
            <p:ph idx="1" type="body"/>
          </p:nvPr>
        </p:nvSpPr>
        <p:spPr>
          <a:xfrm>
            <a:off x="580550" y="1352550"/>
            <a:ext cx="76923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⬡"/>
            </a:pPr>
            <a:r>
              <a:rPr lang="en" sz="2000"/>
              <a:t>$7000 position in Robinhood (NASDAQ: HOOD)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∙"/>
            </a:pPr>
            <a:r>
              <a:rPr lang="en" sz="2000"/>
              <a:t>Up </a:t>
            </a:r>
            <a:r>
              <a:rPr lang="en" sz="2000">
                <a:solidFill>
                  <a:srgbClr val="00FF00"/>
                </a:solidFill>
              </a:rPr>
              <a:t>76.24%</a:t>
            </a:r>
            <a:r>
              <a:rPr lang="en" sz="2000"/>
              <a:t> since (10/29)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⬡"/>
            </a:pPr>
            <a:r>
              <a:rPr lang="en" sz="2000"/>
              <a:t>$6000 position in Coinbase (NASDAQ: COIN)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∙"/>
            </a:pPr>
            <a:r>
              <a:rPr lang="en" sz="2000"/>
              <a:t>Down </a:t>
            </a:r>
            <a:r>
              <a:rPr lang="en" sz="2000">
                <a:solidFill>
                  <a:srgbClr val="FF0000"/>
                </a:solidFill>
              </a:rPr>
              <a:t>8.90%</a:t>
            </a:r>
            <a:r>
              <a:rPr lang="en" sz="2000"/>
              <a:t> since (12/3)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⬡"/>
            </a:pPr>
            <a:r>
              <a:rPr lang="en" sz="2000"/>
              <a:t>$4000 position in Corpay (NYSE: CPAY)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∙"/>
            </a:pPr>
            <a:r>
              <a:rPr lang="en" sz="2000"/>
              <a:t>Up </a:t>
            </a:r>
            <a:r>
              <a:rPr lang="en" sz="2000">
                <a:solidFill>
                  <a:srgbClr val="00FF00"/>
                </a:solidFill>
              </a:rPr>
              <a:t>1.17%</a:t>
            </a:r>
            <a:r>
              <a:rPr lang="en" sz="2000"/>
              <a:t> since (11/12)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⬡"/>
            </a:pPr>
            <a:r>
              <a:rPr lang="en" sz="2000"/>
              <a:t>S&amp;P 500 return (since 10/29): up </a:t>
            </a:r>
            <a:r>
              <a:rPr lang="en" sz="2000">
                <a:solidFill>
                  <a:srgbClr val="00FF00"/>
                </a:solidFill>
              </a:rPr>
              <a:t>4.03%</a:t>
            </a:r>
            <a:endParaRPr sz="2000">
              <a:solidFill>
                <a:srgbClr val="00FF00"/>
              </a:solidFill>
            </a:endParaRPr>
          </a:p>
        </p:txBody>
      </p:sp>
      <p:sp>
        <p:nvSpPr>
          <p:cNvPr id="280" name="Google Shape;280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of the Meeting</a:t>
            </a:r>
            <a:endParaRPr/>
          </a:p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6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6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Google Shape;120;p26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121" name="Google Shape;121;p26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6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23" name="Google Shape;123;p26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124" name="Google Shape;124;p26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6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26" name="Google Shape;126;p26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127" name="Google Shape;127;p26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6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5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29" name="Google Shape;129;p26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130" name="Google Shape;130;p26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6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4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32" name="Google Shape;132;p26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133" name="Google Shape;133;p26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135" name="Google Shape;135;p26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Leadership Team Intros</a:t>
            </a: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6" name="Google Shape;136;p26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What is FinTech?</a:t>
            </a: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7" name="Google Shape;137;p26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Our Portfolio</a:t>
            </a: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Club Logistics</a:t>
            </a: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Committee Overviews</a:t>
            </a: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Investment Strategy</a:t>
            </a:r>
            <a:endParaRPr/>
          </a:p>
        </p:txBody>
      </p:sp>
      <p:sp>
        <p:nvSpPr>
          <p:cNvPr id="286" name="Google Shape;286;p44"/>
          <p:cNvSpPr txBox="1"/>
          <p:nvPr>
            <p:ph idx="1" type="body"/>
          </p:nvPr>
        </p:nvSpPr>
        <p:spPr>
          <a:xfrm>
            <a:off x="580550" y="1352550"/>
            <a:ext cx="78621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What are our investing goals?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Education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Understanding the market &amp; its fluctuations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Maximizing profit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Open to discussion~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Long-only? Hold for a month?</a:t>
            </a:r>
            <a:endParaRPr/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SzPts val="2100"/>
              <a:buChar char="∙"/>
            </a:pPr>
            <a:r>
              <a:rPr lang="en" sz="2100"/>
              <a:t>Payments vs Crypto</a:t>
            </a:r>
            <a:endParaRPr sz="21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Amount to invest?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Activity</a:t>
            </a:r>
            <a:endParaRPr/>
          </a:p>
        </p:txBody>
      </p:sp>
      <p:pic>
        <p:nvPicPr>
          <p:cNvPr id="292" name="Google Shape;29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your Cryptocoin</a:t>
            </a:r>
            <a:endParaRPr/>
          </a:p>
        </p:txBody>
      </p:sp>
      <p:sp>
        <p:nvSpPr>
          <p:cNvPr id="300" name="Google Shape;300;p46"/>
          <p:cNvSpPr txBox="1"/>
          <p:nvPr>
            <p:ph idx="1" type="body"/>
          </p:nvPr>
        </p:nvSpPr>
        <p:spPr>
          <a:xfrm>
            <a:off x="580550" y="1352550"/>
            <a:ext cx="78621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6550" lvl="0" marL="457200" rtl="0" algn="l">
              <a:spcBef>
                <a:spcPts val="600"/>
              </a:spcBef>
              <a:spcAft>
                <a:spcPts val="0"/>
              </a:spcAft>
              <a:buSzPts val="1700"/>
              <a:buChar char="⬡"/>
            </a:pPr>
            <a:r>
              <a:rPr lang="en" sz="1700"/>
              <a:t>Introductions and Groups of 4-5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⬡"/>
            </a:pPr>
            <a:r>
              <a:rPr lang="en" sz="1700"/>
              <a:t>Select your cryptocoin and discuss why we should invest → winner will be bought and benchmarked against the entire portfolio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⬡"/>
            </a:pPr>
            <a:r>
              <a:rPr lang="en" sz="1700"/>
              <a:t>Examples:</a:t>
            </a:r>
            <a:endParaRPr sz="1700"/>
          </a:p>
        </p:txBody>
      </p:sp>
      <p:pic>
        <p:nvPicPr>
          <p:cNvPr id="301" name="Google Shape;30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25" y="2865150"/>
            <a:ext cx="1221276" cy="122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0950" y="2761600"/>
            <a:ext cx="1428375" cy="142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6"/>
          <p:cNvPicPr preferRelativeResize="0"/>
          <p:nvPr/>
        </p:nvPicPr>
        <p:blipFill rotWithShape="1">
          <a:blip r:embed="rId5">
            <a:alphaModFix/>
          </a:blip>
          <a:srcRect b="4862" l="16592" r="20320" t="3738"/>
          <a:stretch/>
        </p:blipFill>
        <p:spPr>
          <a:xfrm>
            <a:off x="3652525" y="2683362"/>
            <a:ext cx="1637425" cy="148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93600" y="2772971"/>
            <a:ext cx="1954899" cy="130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12125" y="2718363"/>
            <a:ext cx="1303275" cy="13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6"/>
          <p:cNvSpPr txBox="1"/>
          <p:nvPr/>
        </p:nvSpPr>
        <p:spPr>
          <a:xfrm>
            <a:off x="701625" y="4174825"/>
            <a:ext cx="3609600" cy="1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Classic: Bitcoin, Solana</a:t>
            </a:r>
            <a:endParaRPr sz="2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07" name="Google Shape;307;p46"/>
          <p:cNvSpPr txBox="1"/>
          <p:nvPr/>
        </p:nvSpPr>
        <p:spPr>
          <a:xfrm>
            <a:off x="4311225" y="4249875"/>
            <a:ext cx="58398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Meme: Trump, Fart, Hawk Tuah</a:t>
            </a:r>
            <a:endParaRPr sz="2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313" name="Google Shape;31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7"/>
          <p:cNvSpPr txBox="1"/>
          <p:nvPr>
            <p:ph idx="1" type="subTitle"/>
          </p:nvPr>
        </p:nvSpPr>
        <p:spPr>
          <a:xfrm>
            <a:off x="685800" y="3013350"/>
            <a:ext cx="3332700" cy="109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Email us: fintech@brown.edu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416" y="2211062"/>
            <a:ext cx="2017495" cy="12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8"/>
          <p:cNvSpPr txBox="1"/>
          <p:nvPr>
            <p:ph idx="4294967295" type="ctrTitle"/>
          </p:nvPr>
        </p:nvSpPr>
        <p:spPr>
          <a:xfrm>
            <a:off x="685800" y="1032750"/>
            <a:ext cx="3332700" cy="198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 You</a:t>
            </a:r>
            <a:endParaRPr sz="6000"/>
          </a:p>
        </p:txBody>
      </p:sp>
      <p:sp>
        <p:nvSpPr>
          <p:cNvPr id="323" name="Google Shape;323;p48"/>
          <p:cNvSpPr txBox="1"/>
          <p:nvPr>
            <p:ph idx="4294967295" type="subTitle"/>
          </p:nvPr>
        </p:nvSpPr>
        <p:spPr>
          <a:xfrm>
            <a:off x="685800" y="3013350"/>
            <a:ext cx="3332700" cy="109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We hope to see you back here next Tuesday @ 7 pm → Friedman 208</a:t>
            </a:r>
            <a:endParaRPr sz="1800"/>
          </a:p>
        </p:txBody>
      </p:sp>
      <p:sp>
        <p:nvSpPr>
          <p:cNvPr id="324" name="Google Shape;324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5" name="Google Shape;32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6955" y="1434470"/>
            <a:ext cx="481900" cy="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9684" y="1556163"/>
            <a:ext cx="481900" cy="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4025" y="2170138"/>
            <a:ext cx="1111472" cy="96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4025" y="1777572"/>
            <a:ext cx="1111472" cy="96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7011" y="756240"/>
            <a:ext cx="1245500" cy="79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0302" y="1666762"/>
            <a:ext cx="848475" cy="55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Google Shape;331;p48"/>
          <p:cNvCxnSpPr/>
          <p:nvPr/>
        </p:nvCxnSpPr>
        <p:spPr>
          <a:xfrm>
            <a:off x="6958825" y="3257288"/>
            <a:ext cx="664200" cy="383400"/>
          </a:xfrm>
          <a:prstGeom prst="straightConnector1">
            <a:avLst/>
          </a:prstGeom>
          <a:noFill/>
          <a:ln cap="rnd" cmpd="sng" w="19050">
            <a:solidFill>
              <a:schemeClr val="accent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48"/>
          <p:cNvCxnSpPr/>
          <p:nvPr/>
        </p:nvCxnSpPr>
        <p:spPr>
          <a:xfrm>
            <a:off x="4910575" y="2035238"/>
            <a:ext cx="559800" cy="323100"/>
          </a:xfrm>
          <a:prstGeom prst="straightConnector1">
            <a:avLst/>
          </a:prstGeom>
          <a:noFill/>
          <a:ln cap="rnd" cmpd="sng" w="19050">
            <a:solidFill>
              <a:schemeClr val="accent6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333" name="Google Shape;333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03038" y="1370716"/>
            <a:ext cx="190716" cy="55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4" name="Google Shape;334;p48"/>
          <p:cNvCxnSpPr/>
          <p:nvPr/>
        </p:nvCxnSpPr>
        <p:spPr>
          <a:xfrm flipH="1">
            <a:off x="4637575" y="3181088"/>
            <a:ext cx="936600" cy="540900"/>
          </a:xfrm>
          <a:prstGeom prst="straightConnector1">
            <a:avLst/>
          </a:prstGeom>
          <a:noFill/>
          <a:ln cap="rnd" cmpd="sng" w="19050">
            <a:solidFill>
              <a:schemeClr val="accent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48"/>
          <p:cNvCxnSpPr/>
          <p:nvPr/>
        </p:nvCxnSpPr>
        <p:spPr>
          <a:xfrm flipH="1">
            <a:off x="6910225" y="2111438"/>
            <a:ext cx="559800" cy="32310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336" name="Google Shape;336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22863" y="2732996"/>
            <a:ext cx="1019495" cy="112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60716" y="3287994"/>
            <a:ext cx="430025" cy="5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34133" y="3448355"/>
            <a:ext cx="430025" cy="5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8"/>
          <p:cNvSpPr/>
          <p:nvPr/>
        </p:nvSpPr>
        <p:spPr>
          <a:xfrm>
            <a:off x="6114350" y="1645250"/>
            <a:ext cx="190800" cy="476700"/>
          </a:xfrm>
          <a:prstGeom prst="upDown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accent4"/>
              </a:gs>
              <a:gs pos="100000">
                <a:srgbClr val="00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9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Forms</a:t>
            </a:r>
            <a:endParaRPr/>
          </a:p>
        </p:txBody>
      </p:sp>
      <p:pic>
        <p:nvPicPr>
          <p:cNvPr id="345" name="Google Shape;34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 txBox="1"/>
          <p:nvPr>
            <p:ph type="title"/>
          </p:nvPr>
        </p:nvSpPr>
        <p:spPr>
          <a:xfrm>
            <a:off x="580550" y="205975"/>
            <a:ext cx="78999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Our Slack For Communications</a:t>
            </a:r>
            <a:endParaRPr/>
          </a:p>
        </p:txBody>
      </p:sp>
      <p:sp>
        <p:nvSpPr>
          <p:cNvPr id="353" name="Google Shape;353;p5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4" name="Google Shape;35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7900" y="1254175"/>
            <a:ext cx="3505200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1"/>
          <p:cNvSpPr txBox="1"/>
          <p:nvPr>
            <p:ph type="title"/>
          </p:nvPr>
        </p:nvSpPr>
        <p:spPr>
          <a:xfrm>
            <a:off x="580550" y="205975"/>
            <a:ext cx="80712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Events Presentation Sign-Up</a:t>
            </a:r>
            <a:endParaRPr/>
          </a:p>
        </p:txBody>
      </p:sp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580550" y="1063375"/>
            <a:ext cx="80712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This semester you all have the opportunity to sign up to present a brief, 2-5 min presentation on a current event within the FinTech space. We look forward to seeing your ideas! 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If interested, please use the sign-up sheet below.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https://docs.google.com/spreadsheets/d/1m-NogCf-6fvx0T2_ebGoMWNK01ucwwDfRlX0UNfW9hQ/edit?usp=sharing</a:t>
            </a:r>
            <a:r>
              <a:rPr lang="en" sz="1600"/>
              <a:t> 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361" name="Google Shape;36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4798" y="3053600"/>
            <a:ext cx="1794400" cy="178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2"/>
          <p:cNvSpPr txBox="1"/>
          <p:nvPr>
            <p:ph type="title"/>
          </p:nvPr>
        </p:nvSpPr>
        <p:spPr>
          <a:xfrm>
            <a:off x="580550" y="205975"/>
            <a:ext cx="80712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Pitch Sign-Up</a:t>
            </a:r>
            <a:endParaRPr/>
          </a:p>
        </p:txBody>
      </p:sp>
      <p:sp>
        <p:nvSpPr>
          <p:cNvPr id="367" name="Google Shape;367;p52"/>
          <p:cNvSpPr txBox="1"/>
          <p:nvPr>
            <p:ph idx="1" type="body"/>
          </p:nvPr>
        </p:nvSpPr>
        <p:spPr>
          <a:xfrm>
            <a:off x="580550" y="1063375"/>
            <a:ext cx="80712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At Least 1 Pitch Required Per Semester 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https://docs.google.com/spreadsheets/d/1LHCXqU8VaKw3AwNafJBUKbinJgJt68X1DUQ9Lahc_U0/edit?usp=sharing</a:t>
            </a:r>
            <a:r>
              <a:rPr lang="en" sz="1600"/>
              <a:t> 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Team Introductions</a:t>
            </a:r>
            <a:endParaRPr/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Introductions</a:t>
            </a:r>
            <a:endParaRPr/>
          </a:p>
        </p:txBody>
      </p:sp>
      <p:sp>
        <p:nvSpPr>
          <p:cNvPr id="153" name="Google Shape;153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4" name="Google Shape;154;p28"/>
          <p:cNvPicPr preferRelativeResize="0"/>
          <p:nvPr/>
        </p:nvPicPr>
        <p:blipFill rotWithShape="1">
          <a:blip r:embed="rId3">
            <a:alphaModFix/>
          </a:blip>
          <a:srcRect b="28427" l="14681" r="4340" t="8329"/>
          <a:stretch/>
        </p:blipFill>
        <p:spPr>
          <a:xfrm>
            <a:off x="9600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5" name="Google Shape;155;p28"/>
          <p:cNvSpPr txBox="1"/>
          <p:nvPr/>
        </p:nvSpPr>
        <p:spPr>
          <a:xfrm>
            <a:off x="9651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Jaclyn Christina</a:t>
            </a:r>
            <a:b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President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Applied Math-Biology ‘25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Incoming Investment Banking Analyst @ Barclays 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56" name="Google Shape;156;p28"/>
          <p:cNvPicPr preferRelativeResize="0"/>
          <p:nvPr/>
        </p:nvPicPr>
        <p:blipFill rotWithShape="1">
          <a:blip r:embed="rId4">
            <a:alphaModFix/>
          </a:blip>
          <a:srcRect b="12495" l="0" r="0" t="12502"/>
          <a:stretch/>
        </p:blipFill>
        <p:spPr>
          <a:xfrm>
            <a:off x="34732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/>
          <p:nvPr/>
        </p:nvSpPr>
        <p:spPr>
          <a:xfrm>
            <a:off x="34782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Eric Kim</a:t>
            </a:r>
            <a:b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Co-Vice President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Computer Science-Economics ‘26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Incoming Fixed Income Product Strategy Analyst in Asset Management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58" name="Google Shape;158;p28"/>
          <p:cNvPicPr preferRelativeResize="0"/>
          <p:nvPr/>
        </p:nvPicPr>
        <p:blipFill rotWithShape="1">
          <a:blip r:embed="rId5">
            <a:alphaModFix/>
          </a:blip>
          <a:srcRect b="0" l="1484" r="1475" t="0"/>
          <a:stretch/>
        </p:blipFill>
        <p:spPr>
          <a:xfrm>
            <a:off x="59101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/>
        </p:nvSpPr>
        <p:spPr>
          <a:xfrm>
            <a:off x="59151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Max Boyang</a:t>
            </a:r>
            <a:b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Co-Vice President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Applied Math-Econ &amp; Philosophy ‘27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Prev. Venture Capital Summer Analyst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Introductions</a:t>
            </a:r>
            <a:endParaRPr/>
          </a:p>
        </p:txBody>
      </p:sp>
      <p:sp>
        <p:nvSpPr>
          <p:cNvPr id="165" name="Google Shape;165;p29"/>
          <p:cNvSpPr txBox="1"/>
          <p:nvPr>
            <p:ph idx="12" type="sldNum"/>
          </p:nvPr>
        </p:nvSpPr>
        <p:spPr>
          <a:xfrm>
            <a:off x="4744630" y="5003906"/>
            <a:ext cx="652200" cy="440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 rotWithShape="1">
          <a:blip r:embed="rId3">
            <a:alphaModFix/>
          </a:blip>
          <a:srcRect b="27604" l="2040" r="-2039" t="0"/>
          <a:stretch/>
        </p:blipFill>
        <p:spPr>
          <a:xfrm>
            <a:off x="881200" y="1471125"/>
            <a:ext cx="1687800" cy="1660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/>
          <p:nvPr/>
        </p:nvSpPr>
        <p:spPr>
          <a:xfrm>
            <a:off x="797051" y="3258025"/>
            <a:ext cx="1856100" cy="11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Jason Pien</a:t>
            </a:r>
            <a:b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Head of Tech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Computer Engineering ‘25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SWE @ Ernst &amp; Young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Incoming Technical </a:t>
            </a: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Associate</a:t>
            </a: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@ </a:t>
            </a: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Startup</a:t>
            </a: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in SF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68" name="Google Shape;168;p29"/>
          <p:cNvPicPr preferRelativeResize="0"/>
          <p:nvPr/>
        </p:nvPicPr>
        <p:blipFill rotWithShape="1">
          <a:blip r:embed="rId4">
            <a:alphaModFix/>
          </a:blip>
          <a:srcRect b="14331" l="0" r="0" t="14331"/>
          <a:stretch/>
        </p:blipFill>
        <p:spPr>
          <a:xfrm>
            <a:off x="3303393" y="1471125"/>
            <a:ext cx="1768500" cy="17184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35000"/>
              </a:srgbClr>
            </a:outerShdw>
          </a:effectLst>
        </p:spPr>
      </p:pic>
      <p:sp>
        <p:nvSpPr>
          <p:cNvPr id="169" name="Google Shape;169;p29"/>
          <p:cNvSpPr txBox="1"/>
          <p:nvPr/>
        </p:nvSpPr>
        <p:spPr>
          <a:xfrm>
            <a:off x="3309361" y="3339176"/>
            <a:ext cx="17685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Ethan Lin</a:t>
            </a:r>
            <a:b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Co-Head of Outreach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Economics ‘26</a:t>
            </a:r>
            <a:endParaRPr sz="1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70" name="Google Shape;170;p29"/>
          <p:cNvPicPr preferRelativeResize="0"/>
          <p:nvPr/>
        </p:nvPicPr>
        <p:blipFill rotWithShape="1">
          <a:blip r:embed="rId5">
            <a:alphaModFix/>
          </a:blip>
          <a:srcRect b="0" l="13314" r="28794" t="0"/>
          <a:stretch/>
        </p:blipFill>
        <p:spPr>
          <a:xfrm>
            <a:off x="5806467" y="1471125"/>
            <a:ext cx="1768500" cy="17184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35000"/>
              </a:srgbClr>
            </a:outerShdw>
          </a:effectLst>
        </p:spPr>
      </p:pic>
      <p:sp>
        <p:nvSpPr>
          <p:cNvPr id="171" name="Google Shape;171;p29"/>
          <p:cNvSpPr txBox="1"/>
          <p:nvPr/>
        </p:nvSpPr>
        <p:spPr>
          <a:xfrm>
            <a:off x="5812432" y="3339172"/>
            <a:ext cx="17685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Farah Akbari</a:t>
            </a:r>
            <a:b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Head of Communications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Applied Math-Econ</a:t>
            </a: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‘28</a:t>
            </a:r>
            <a:endParaRPr sz="1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Introductions</a:t>
            </a:r>
            <a:endParaRPr/>
          </a:p>
        </p:txBody>
      </p:sp>
      <p:sp>
        <p:nvSpPr>
          <p:cNvPr id="177" name="Google Shape;177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8" name="Google Shape;178;p30"/>
          <p:cNvPicPr preferRelativeResize="0"/>
          <p:nvPr/>
        </p:nvPicPr>
        <p:blipFill rotWithShape="1">
          <a:blip r:embed="rId3">
            <a:alphaModFix/>
          </a:blip>
          <a:srcRect b="16675" l="0" r="0" t="16675"/>
          <a:stretch/>
        </p:blipFill>
        <p:spPr>
          <a:xfrm>
            <a:off x="1181729" y="1492572"/>
            <a:ext cx="1744500" cy="1791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9" name="Google Shape;179;p30"/>
          <p:cNvSpPr txBox="1"/>
          <p:nvPr/>
        </p:nvSpPr>
        <p:spPr>
          <a:xfrm>
            <a:off x="1187616" y="3439981"/>
            <a:ext cx="1744500" cy="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Grace Yang</a:t>
            </a:r>
            <a:b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Co-Head of Curriculum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APMA-Econ ‘27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CS0190 TA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80" name="Google Shape;180;p30"/>
          <p:cNvPicPr preferRelativeResize="0"/>
          <p:nvPr/>
        </p:nvPicPr>
        <p:blipFill rotWithShape="1">
          <a:blip r:embed="rId4">
            <a:alphaModFix/>
          </a:blip>
          <a:srcRect b="9697" l="0" r="0" t="9689"/>
          <a:stretch/>
        </p:blipFill>
        <p:spPr>
          <a:xfrm>
            <a:off x="3500813" y="1492572"/>
            <a:ext cx="1744500" cy="1791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/>
          <p:nvPr/>
        </p:nvSpPr>
        <p:spPr>
          <a:xfrm>
            <a:off x="3506699" y="3439981"/>
            <a:ext cx="1744500" cy="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Russell Chiu</a:t>
            </a:r>
            <a:b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Co-Head of Curriculum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CS-Econ ‘27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Incoming PE summer analyst Riverside Company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82" name="Google Shape;182;p30"/>
          <p:cNvPicPr preferRelativeResize="0"/>
          <p:nvPr/>
        </p:nvPicPr>
        <p:blipFill rotWithShape="1">
          <a:blip r:embed="rId5">
            <a:alphaModFix/>
          </a:blip>
          <a:srcRect b="32269" l="14357" r="23325" t="16000"/>
          <a:stretch/>
        </p:blipFill>
        <p:spPr>
          <a:xfrm>
            <a:off x="5819896" y="1492572"/>
            <a:ext cx="1744500" cy="1791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3" name="Google Shape;183;p30"/>
          <p:cNvSpPr txBox="1"/>
          <p:nvPr/>
        </p:nvSpPr>
        <p:spPr>
          <a:xfrm>
            <a:off x="5825782" y="3439981"/>
            <a:ext cx="1744500" cy="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Joshua Xu</a:t>
            </a:r>
            <a:b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Treasurer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APMA-Econ ‘26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Club Logistics</a:t>
            </a:r>
            <a:endParaRPr/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Club Logistics</a:t>
            </a:r>
            <a:endParaRPr/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580550" y="1352550"/>
            <a:ext cx="76923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Weekly Meetings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Tuesday, 7-8 pm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Room Friedman 208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Communication is done through Slack &amp; Email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Join our Slack Using Link or QR Code: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https://join.slack.com/t/fintechbrown24-25/shared_invite/zt-2z18u6m9c-7YzfnQiV9uXT2QI8___I8w</a:t>
            </a:r>
            <a:r>
              <a:rPr lang="en"/>
              <a:t> </a:t>
            </a:r>
            <a:endParaRPr/>
          </a:p>
        </p:txBody>
      </p:sp>
      <p:sp>
        <p:nvSpPr>
          <p:cNvPr id="198" name="Google Shape;198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1525" y="271974"/>
            <a:ext cx="2087850" cy="205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Expectations</a:t>
            </a:r>
            <a:endParaRPr/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580550" y="1352550"/>
            <a:ext cx="76923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Good Communication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 u="sng"/>
              <a:t>Frequent</a:t>
            </a:r>
            <a:r>
              <a:rPr lang="en"/>
              <a:t> Attendance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Let an E-Board member know if you are unable to make a General Body Meeting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Engagement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 u="sng"/>
              <a:t>Participation</a:t>
            </a:r>
            <a:r>
              <a:rPr lang="en"/>
              <a:t> in at least 1 pitch per semester</a:t>
            </a:r>
            <a:endParaRPr/>
          </a:p>
        </p:txBody>
      </p:sp>
      <p:sp>
        <p:nvSpPr>
          <p:cNvPr id="206" name="Google Shape;206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