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Lexend Deca Light"/>
      <p:regular r:id="rId28"/>
      <p:bold r:id="rId29"/>
    </p:embeddedFont>
    <p:embeddedFont>
      <p:font typeface="Lexend Dec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Russell Chi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LexendDecaLight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LexendDecaLigh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exendDeca-bold.fntdata"/><Relationship Id="rId30" Type="http://schemas.openxmlformats.org/officeDocument/2006/relationships/font" Target="fonts/LexendDeca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2-25T16:02:47.487">
    <p:pos x="365" y="129"/>
    <p:text>@russell_chiu@brown.edu
_Assigned to russell_chiu@brown.edu_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02-25T16:04:06.288">
    <p:pos x="365" y="129"/>
    <p:text>@russell_chiu@brown.edu
_Assigned to russell_chiu@brown.edu_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02-25T16:04:58.039">
    <p:pos x="365" y="129"/>
    <p:text>@daniel_shirazi@brown.edu
_Assigned to daniel_shirazi@brown.edu_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5-02-25T16:05:13.144">
    <p:pos x="365" y="129"/>
    <p:text>@daniel_shirazi@brown.edu
_Assigned to daniel_shirazi@brown.edu_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d40a6672e_0_14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d40a6672e_0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cb7f30e5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cb7f30e5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take five and vote from them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cb7f30e57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dcb7f30e57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contracts: smart contract is a computer program or a transaction protocol that is intended to automatically execute, control or document events and actions according to the terms of a contract or an agreement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TPS: Transactions Per Second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Scalability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cb7f30e5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cb7f30e5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Locking tokens to support network security:</a:t>
            </a:r>
            <a:r>
              <a:rPr lang="en">
                <a:solidFill>
                  <a:schemeClr val="dk1"/>
                </a:solidFill>
              </a:rPr>
              <a:t> Users commit (stake) their cryptocurrency to help validate transactions and maintain the blockchain.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Earn rewards:</a:t>
            </a:r>
            <a:r>
              <a:rPr lang="en">
                <a:solidFill>
                  <a:schemeClr val="dk1"/>
                </a:solidFill>
              </a:rPr>
              <a:t> In return for staking, participants receive rewards (similar to earning interest).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Risk of slashing:</a:t>
            </a:r>
            <a:r>
              <a:rPr lang="en">
                <a:solidFill>
                  <a:schemeClr val="dk1"/>
                </a:solidFill>
              </a:rPr>
              <a:t> If validators act dishonestly or fail to participate, they may lose part of their stake.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Technically, PoH itself is not a mining mechanism like Proof of Work (PoW). Instead, PoH is used as a time-ordering mechanism within Solana’s Proof of Stake (PoS) system. Here’s how it works: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cb7f30e57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dcb7f30e57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cb7f30e57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cb7f30e5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cbb61a013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2cbb61a01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990525c0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990525c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990525c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3990525c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cbb61a013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cbb61a01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d3ed0e9d5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fd3ed0e9d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d3ed0e9d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d3ed0e9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d3ed0e9d5_0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d3ed0e9d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d3ed0e9d5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d3ed0e9d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cbb61a013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2cbb61a01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d3ed0e9d5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d3ed0e9d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cbb61a013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2cbb61a01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907a06c4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d907a06c4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907a06c4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d907a06c4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cb7f30e57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cb7f30e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65" name="Google Shape;65;p16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mall circuit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4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11" Type="http://schemas.openxmlformats.org/officeDocument/2006/relationships/image" Target="../media/image15.png"/><Relationship Id="rId10" Type="http://schemas.openxmlformats.org/officeDocument/2006/relationships/image" Target="../media/image22.png"/><Relationship Id="rId12" Type="http://schemas.openxmlformats.org/officeDocument/2006/relationships/image" Target="../media/image19.png"/><Relationship Id="rId9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sj.com/finance/stocks/stocks-have-a-big-expensive-problem-dc3b7469?mod=finance_feat1_hots_pos2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ctrTitle"/>
          </p:nvPr>
        </p:nvSpPr>
        <p:spPr>
          <a:xfrm>
            <a:off x="685800" y="1991825"/>
            <a:ext cx="6111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2/25</a:t>
            </a:r>
            <a:r>
              <a:rPr lang="en"/>
              <a:t> Meeting</a:t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580550" y="205975"/>
            <a:ext cx="838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</a:t>
            </a:r>
            <a:r>
              <a:rPr lang="en"/>
              <a:t>Visa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580550" y="1352550"/>
            <a:ext cx="7862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“Payment Facilitator”</a:t>
            </a:r>
            <a:r>
              <a:rPr b="1" lang="en" sz="1700">
                <a:latin typeface="Muli"/>
                <a:ea typeface="Muli"/>
                <a:cs typeface="Muli"/>
                <a:sym typeface="Muli"/>
              </a:rPr>
              <a:t>:</a:t>
            </a:r>
            <a:r>
              <a:rPr lang="en" sz="1700"/>
              <a:t> Visa facilitates digital payments between 4 parties: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∙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Cardholders:</a:t>
            </a:r>
            <a:r>
              <a:rPr lang="en" sz="1700"/>
              <a:t> consumers that make purchases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∙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Merchants:</a:t>
            </a:r>
            <a:r>
              <a:rPr lang="en" sz="1700"/>
              <a:t> businesses that accept card payments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∙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Issuer Banks:</a:t>
            </a:r>
            <a:r>
              <a:rPr lang="en" sz="1700"/>
              <a:t> banks that provide Visa-branded cards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∙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Acquirer Banks:</a:t>
            </a:r>
            <a:r>
              <a:rPr lang="en" sz="1700"/>
              <a:t> banks that process payments for merchants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Revenue</a:t>
            </a:r>
            <a:r>
              <a:rPr b="1" lang="en" sz="1700">
                <a:latin typeface="Muli"/>
                <a:ea typeface="Muli"/>
                <a:cs typeface="Muli"/>
                <a:sym typeface="Muli"/>
              </a:rPr>
              <a:t> Generation</a:t>
            </a:r>
            <a:r>
              <a:rPr b="1" lang="en" sz="1700">
                <a:latin typeface="Muli"/>
                <a:ea typeface="Muli"/>
                <a:cs typeface="Muli"/>
                <a:sym typeface="Muli"/>
              </a:rPr>
              <a:t>:</a:t>
            </a:r>
            <a:r>
              <a:rPr lang="en" sz="1700"/>
              <a:t> collect transaction processing fees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Scale: </a:t>
            </a:r>
            <a:r>
              <a:rPr lang="en" sz="1700"/>
              <a:t>$15.7 trillion in total volume, $234 billion through Visa’s network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Competitors:</a:t>
            </a:r>
            <a:r>
              <a:rPr lang="en" sz="1700"/>
              <a:t> Mastercard, Amex, PayPal, Stripe</a:t>
            </a:r>
            <a:endParaRPr b="1" sz="1700">
              <a:latin typeface="Muli"/>
              <a:ea typeface="Muli"/>
              <a:cs typeface="Muli"/>
              <a:sym typeface="Mul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Global Reach:</a:t>
            </a:r>
            <a:r>
              <a:rPr lang="en" sz="1700"/>
              <a:t> spanning 200+ countries (41% North America, 30% Asia)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580550" y="205975"/>
            <a:ext cx="838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 Streams</a:t>
            </a:r>
            <a:endParaRPr/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351950" y="1125750"/>
            <a:ext cx="86373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Data Processing Revenue (36%): </a:t>
            </a:r>
            <a:r>
              <a:rPr lang="en" sz="1700"/>
              <a:t>authorization, clearing, settlement, and value-added services (fraud prevention, reducing friction, risk management)</a:t>
            </a:r>
            <a:endParaRPr b="1" sz="1700">
              <a:latin typeface="Muli"/>
              <a:ea typeface="Muli"/>
              <a:cs typeface="Muli"/>
              <a:sym typeface="Mul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Service Revenue (32%):</a:t>
            </a:r>
            <a:r>
              <a:rPr lang="en" sz="1700"/>
              <a:t> charging financial institutions as % of transaction volume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International Transaction Revenue (26%): </a:t>
            </a:r>
            <a:r>
              <a:rPr lang="en" sz="1700"/>
              <a:t>cross-border transactions and currency exchange activities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Other Revenue (6%): </a:t>
            </a:r>
            <a:r>
              <a:rPr lang="en" sz="1700"/>
              <a:t>smaller value-added services like licensing fees, advisory, etc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⬡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Revenue Drivers: </a:t>
            </a:r>
            <a:endParaRPr b="1" sz="1700">
              <a:latin typeface="Muli"/>
              <a:ea typeface="Muli"/>
              <a:cs typeface="Muli"/>
              <a:sym typeface="Mul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∙"/>
            </a:pPr>
            <a:r>
              <a:rPr lang="en" sz="1700"/>
              <a:t>Increasing volume of transactions processed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∙"/>
            </a:pPr>
            <a:r>
              <a:rPr lang="en" sz="1700"/>
              <a:t>Partnering with more financial institutions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∙"/>
            </a:pPr>
            <a:r>
              <a:rPr lang="en" sz="1700"/>
              <a:t>Improving value-added services</a:t>
            </a:r>
            <a:endParaRPr sz="15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580550" y="205975"/>
            <a:ext cx="838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Competitive Advantages</a:t>
            </a:r>
            <a:endParaRPr sz="2700"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580550" y="1200150"/>
            <a:ext cx="78621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Global Reach: </a:t>
            </a:r>
            <a:endParaRPr b="1"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VisaNet processes transactions at 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high speed (65,000+ per second) with top-tier security</a:t>
            </a: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Accepted in 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200+ countries</a:t>
            </a: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, making it a go-to network for fintechs scaling globally.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Fintech Partnerships &amp; Open Network Model:</a:t>
            </a:r>
            <a:endParaRPr b="1"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Unlike closed-loop systems (e.g., Amex), Visa collaborates with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 banks, neobanks, and fintech startups.</a:t>
            </a:r>
            <a:endParaRPr b="1"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 Deca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Provides APIs and infrastructure to power digital wallets, BNPL (Buy Now, Pay Later), and embedded finance solutions.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Tech: </a:t>
            </a:r>
            <a:endParaRPr b="1"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Invests heavily in 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AI-driven fraud detection, tokenization, and blockchain</a:t>
            </a: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Expanding capabilities in 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real-time payments, open banking (Plaid acquisition), and cross-border transactions</a:t>
            </a: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Asset-Light model: </a:t>
            </a:r>
            <a:endParaRPr b="1"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Unlike traditional banks, Visa does not issue credit, avoiding 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lending risk while profiting from transaction volume</a:t>
            </a: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Generates revenue from </a:t>
            </a:r>
            <a:r>
              <a:rPr b="1" lang="en" sz="1000">
                <a:latin typeface="Lexend Deca"/>
                <a:ea typeface="Lexend Deca"/>
                <a:cs typeface="Lexend Deca"/>
                <a:sym typeface="Lexend Deca"/>
              </a:rPr>
              <a:t>interchange fees, cross-border transactions, and data analytics</a:t>
            </a: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1000"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580550" y="205975"/>
            <a:ext cx="838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Headlines and Future Catalysts</a:t>
            </a:r>
            <a:endParaRPr sz="2700"/>
          </a:p>
        </p:txBody>
      </p:sp>
      <p:sp>
        <p:nvSpPr>
          <p:cNvPr id="217" name="Google Shape;217;p37"/>
          <p:cNvSpPr txBox="1"/>
          <p:nvPr/>
        </p:nvSpPr>
        <p:spPr>
          <a:xfrm>
            <a:off x="580550" y="1200150"/>
            <a:ext cx="78621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Deca"/>
              <a:buChar char="⬡"/>
            </a:pPr>
            <a:r>
              <a:rPr lang="en"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Acquisition of Featurespace: Visa completed the acquisition of Featurespace in December 2024, strengthening its fraud prevention capabilities.</a:t>
            </a:r>
            <a:endParaRPr sz="12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Deca"/>
              <a:buChar char="⬡"/>
            </a:pPr>
            <a:r>
              <a:rPr lang="en"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Financial Results: Visa reported strong fiscal first quarter 2025 financial results on January 30, 2025, with +1.83% surprise in w revenue growth and +3.34% surprise in EPS growth.</a:t>
            </a:r>
            <a:endParaRPr sz="12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Deca"/>
              <a:buChar char="⬡"/>
            </a:pPr>
            <a:r>
              <a:rPr lang="en"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Stock Price Target Increase: TD Cowen raised Visa's stock price target to $382, citing the company's strong market position and growth potential.</a:t>
            </a:r>
            <a:endParaRPr sz="12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Deca"/>
              <a:buChar char="⬡"/>
            </a:pPr>
            <a:r>
              <a:rPr lang="en"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Value-Added Services and New Flows: These underappreciated drivers are expected to boost Visa's performance and market valuation, potentially increasing from over 30% of net revenue in FY24 to more than 50% in the future.</a:t>
            </a:r>
            <a:endParaRPr sz="12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Deca"/>
              <a:buChar char="⬡"/>
            </a:pPr>
            <a:r>
              <a:rPr lang="en" sz="1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Visa Direct Expansion: Visa announced that Visa Direct will make funds available in U.S. cardholders' bank accounts in one minute or less, enhancing its money movement capabilities.</a:t>
            </a:r>
            <a:endParaRPr sz="1200">
              <a:solidFill>
                <a:schemeClr val="lt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580550" y="205975"/>
            <a:ext cx="838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Activity</a:t>
            </a:r>
            <a:endParaRPr sz="2700"/>
          </a:p>
        </p:txBody>
      </p:sp>
      <p:sp>
        <p:nvSpPr>
          <p:cNvPr id="223" name="Google Shape;223;p38"/>
          <p:cNvSpPr txBox="1"/>
          <p:nvPr/>
        </p:nvSpPr>
        <p:spPr>
          <a:xfrm>
            <a:off x="580550" y="1200150"/>
            <a:ext cx="78621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458FF"/>
              </a:buClr>
              <a:buSzPts val="1600"/>
              <a:buFont typeface="Muli"/>
              <a:buChar char="⬡"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Let’s say you started a company called Asiv intended on competing against Visa and Mastercard. How would you approach differentiating yourself and taking market share against this duopoly?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ctrTitle"/>
          </p:nvPr>
        </p:nvSpPr>
        <p:spPr>
          <a:xfrm>
            <a:off x="685800" y="1659550"/>
            <a:ext cx="5304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Tracking</a:t>
            </a:r>
            <a:endParaRPr/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1" type="subTitle"/>
          </p:nvPr>
        </p:nvSpPr>
        <p:spPr>
          <a:xfrm>
            <a:off x="307600" y="972600"/>
            <a:ext cx="4013400" cy="31983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⬡"/>
            </a:pPr>
            <a:r>
              <a:rPr lang="en" sz="2000">
                <a:solidFill>
                  <a:schemeClr val="lt1"/>
                </a:solidFill>
              </a:rPr>
              <a:t>$4710 position in Ripple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∙"/>
            </a:pPr>
            <a:r>
              <a:rPr lang="en" sz="2000">
                <a:solidFill>
                  <a:schemeClr val="lt1"/>
                </a:solidFill>
              </a:rPr>
              <a:t>Down </a:t>
            </a:r>
            <a:r>
              <a:rPr lang="en" sz="2000">
                <a:solidFill>
                  <a:srgbClr val="FF0000"/>
                </a:solidFill>
              </a:rPr>
              <a:t>21.50%</a:t>
            </a:r>
            <a:r>
              <a:rPr lang="en" sz="2000">
                <a:solidFill>
                  <a:schemeClr val="lt1"/>
                </a:solidFill>
              </a:rPr>
              <a:t> since (1/28)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⬡"/>
            </a:pPr>
            <a:r>
              <a:rPr lang="en" sz="2000">
                <a:solidFill>
                  <a:schemeClr val="lt1"/>
                </a:solidFill>
              </a:rPr>
              <a:t>$2220 position in Fwog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∙"/>
            </a:pPr>
            <a:r>
              <a:rPr lang="en" sz="2000">
                <a:solidFill>
                  <a:schemeClr val="lt1"/>
                </a:solidFill>
              </a:rPr>
              <a:t>Down </a:t>
            </a:r>
            <a:r>
              <a:rPr lang="en" sz="2000">
                <a:solidFill>
                  <a:srgbClr val="FF0000"/>
                </a:solidFill>
              </a:rPr>
              <a:t>44.49%</a:t>
            </a:r>
            <a:r>
              <a:rPr lang="en" sz="2000">
                <a:solidFill>
                  <a:schemeClr val="lt1"/>
                </a:solidFill>
              </a:rPr>
              <a:t> since (1/28)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259900" y="371825"/>
            <a:ext cx="4108800" cy="533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Cryptocurrency</a:t>
            </a:r>
            <a:endParaRPr b="1" sz="2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4572000" y="371825"/>
            <a:ext cx="4108800" cy="5331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Equity Investments</a:t>
            </a:r>
            <a:endParaRPr b="1" sz="2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39" name="Google Shape;239;p40"/>
          <p:cNvSpPr txBox="1"/>
          <p:nvPr>
            <p:ph idx="1" type="subTitle"/>
          </p:nvPr>
        </p:nvSpPr>
        <p:spPr>
          <a:xfrm>
            <a:off x="4619700" y="972600"/>
            <a:ext cx="4013400" cy="3198300"/>
          </a:xfrm>
          <a:prstGeom prst="rect">
            <a:avLst/>
          </a:prstGeom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⬡"/>
            </a:pPr>
            <a:r>
              <a:rPr lang="en" sz="2000">
                <a:solidFill>
                  <a:schemeClr val="lt1"/>
                </a:solidFill>
              </a:rPr>
              <a:t>$7040 position in Robinhood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∙"/>
            </a:pPr>
            <a:r>
              <a:rPr lang="en" sz="2000">
                <a:solidFill>
                  <a:schemeClr val="lt1"/>
                </a:solidFill>
              </a:rPr>
              <a:t>Up </a:t>
            </a:r>
            <a:r>
              <a:rPr lang="en" sz="2000">
                <a:solidFill>
                  <a:srgbClr val="00FF00"/>
                </a:solidFill>
              </a:rPr>
              <a:t>2.36%</a:t>
            </a:r>
            <a:r>
              <a:rPr lang="en" sz="2000">
                <a:solidFill>
                  <a:schemeClr val="lt1"/>
                </a:solidFill>
              </a:rPr>
              <a:t> since (1/28)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⬡"/>
            </a:pPr>
            <a:r>
              <a:rPr lang="en" sz="2000">
                <a:solidFill>
                  <a:schemeClr val="lt1"/>
                </a:solidFill>
              </a:rPr>
              <a:t>$4768 position in Coinbase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∙"/>
            </a:pPr>
            <a:r>
              <a:rPr lang="en" sz="2000">
                <a:solidFill>
                  <a:schemeClr val="lt1"/>
                </a:solidFill>
              </a:rPr>
              <a:t>Down </a:t>
            </a:r>
            <a:r>
              <a:rPr lang="en" sz="2000">
                <a:solidFill>
                  <a:srgbClr val="FF0000"/>
                </a:solidFill>
              </a:rPr>
              <a:t>19.43%</a:t>
            </a:r>
            <a:r>
              <a:rPr lang="en" sz="2000">
                <a:solidFill>
                  <a:schemeClr val="lt1"/>
                </a:solidFill>
              </a:rPr>
              <a:t> since (1/28)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⬡"/>
            </a:pPr>
            <a:r>
              <a:rPr lang="en" sz="2000">
                <a:solidFill>
                  <a:schemeClr val="lt1"/>
                </a:solidFill>
              </a:rPr>
              <a:t>$3973 position in Corpay</a:t>
            </a:r>
            <a:endParaRPr sz="2000">
              <a:solidFill>
                <a:schemeClr val="l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∙"/>
            </a:pPr>
            <a:r>
              <a:rPr lang="en" sz="2000">
                <a:solidFill>
                  <a:schemeClr val="lt1"/>
                </a:solidFill>
              </a:rPr>
              <a:t>Down </a:t>
            </a:r>
            <a:r>
              <a:rPr lang="en" sz="2000">
                <a:solidFill>
                  <a:srgbClr val="FF0000"/>
                </a:solidFill>
              </a:rPr>
              <a:t>4.69%</a:t>
            </a:r>
            <a:r>
              <a:rPr lang="en" sz="2000">
                <a:solidFill>
                  <a:schemeClr val="lt1"/>
                </a:solidFill>
              </a:rPr>
              <a:t> since (1/28)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Forms</a:t>
            </a:r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580550" y="205975"/>
            <a:ext cx="7899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Our Slack For Communications</a:t>
            </a:r>
            <a:endParaRPr/>
          </a:p>
        </p:txBody>
      </p:sp>
      <p:sp>
        <p:nvSpPr>
          <p:cNvPr id="253" name="Google Shape;253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900" y="1254175"/>
            <a:ext cx="35052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60" name="Google Shape;2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3"/>
          <p:cNvSpPr txBox="1"/>
          <p:nvPr>
            <p:ph idx="1" type="subTitle"/>
          </p:nvPr>
        </p:nvSpPr>
        <p:spPr>
          <a:xfrm>
            <a:off x="685800" y="3013350"/>
            <a:ext cx="3332700" cy="109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Email us: fintech@brown.edu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 of the Meeting</a:t>
            </a:r>
            <a:endParaRPr/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26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21" name="Google Shape;121;p2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23" name="Google Shape;123;p26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24" name="Google Shape;124;p2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26" name="Google Shape;126;p26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27" name="Google Shape;127;p26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29" name="Google Shape;129;p26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30" name="Google Shape;130;p26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32" name="Google Shape;132;p26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Updates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337103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Portfolio Details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Current Events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Important Forms/Links</a:t>
            </a:r>
            <a:endParaRPr sz="1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16" y="2211062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4"/>
          <p:cNvSpPr txBox="1"/>
          <p:nvPr>
            <p:ph idx="4294967295" type="ctrTitle"/>
          </p:nvPr>
        </p:nvSpPr>
        <p:spPr>
          <a:xfrm>
            <a:off x="685800" y="1032750"/>
            <a:ext cx="3332700" cy="19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</a:t>
            </a:r>
            <a:endParaRPr sz="6000"/>
          </a:p>
        </p:txBody>
      </p:sp>
      <p:sp>
        <p:nvSpPr>
          <p:cNvPr id="270" name="Google Shape;270;p44"/>
          <p:cNvSpPr txBox="1"/>
          <p:nvPr>
            <p:ph idx="4294967295" type="subTitle"/>
          </p:nvPr>
        </p:nvSpPr>
        <p:spPr>
          <a:xfrm>
            <a:off x="685800" y="3013350"/>
            <a:ext cx="3332700" cy="109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We hope to see you back here next Tuesday @ 7 pm → Friedman 208</a:t>
            </a:r>
            <a:endParaRPr sz="1800"/>
          </a:p>
        </p:txBody>
      </p:sp>
      <p:sp>
        <p:nvSpPr>
          <p:cNvPr id="271" name="Google Shape;271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" name="Google Shape;27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55" y="1434470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684" y="1556163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2170138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1777572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011" y="756240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0302" y="1666762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44"/>
          <p:cNvCxnSpPr/>
          <p:nvPr/>
        </p:nvCxnSpPr>
        <p:spPr>
          <a:xfrm>
            <a:off x="6958825" y="3257288"/>
            <a:ext cx="664200" cy="3834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44"/>
          <p:cNvCxnSpPr/>
          <p:nvPr/>
        </p:nvCxnSpPr>
        <p:spPr>
          <a:xfrm>
            <a:off x="4910575" y="2035238"/>
            <a:ext cx="559800" cy="323100"/>
          </a:xfrm>
          <a:prstGeom prst="straightConnector1">
            <a:avLst/>
          </a:prstGeom>
          <a:noFill/>
          <a:ln cap="rnd" cmpd="sng" w="1905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80" name="Google Shape;280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3038" y="1370716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44"/>
          <p:cNvCxnSpPr/>
          <p:nvPr/>
        </p:nvCxnSpPr>
        <p:spPr>
          <a:xfrm flipH="1">
            <a:off x="4637575" y="3181088"/>
            <a:ext cx="936600" cy="540900"/>
          </a:xfrm>
          <a:prstGeom prst="straightConnector1">
            <a:avLst/>
          </a:prstGeom>
          <a:noFill/>
          <a:ln cap="rnd" cmpd="sng" w="19050">
            <a:solidFill>
              <a:schemeClr val="accent3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44"/>
          <p:cNvCxnSpPr/>
          <p:nvPr/>
        </p:nvCxnSpPr>
        <p:spPr>
          <a:xfrm flipH="1">
            <a:off x="6910225" y="2111438"/>
            <a:ext cx="559800" cy="32310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83" name="Google Shape;283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2863" y="2732996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60716" y="3287994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4133" y="3448355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4"/>
          <p:cNvSpPr/>
          <p:nvPr/>
        </p:nvSpPr>
        <p:spPr>
          <a:xfrm>
            <a:off x="6114350" y="1645250"/>
            <a:ext cx="190800" cy="4767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. Updates</a:t>
            </a:r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580550" y="12001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⬡"/>
            </a:pPr>
            <a:r>
              <a:rPr lang="en" sz="2200"/>
              <a:t>Take a minute to sign up for a pitch </a:t>
            </a:r>
            <a:endParaRPr sz="2200"/>
          </a:p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44" y="1836500"/>
            <a:ext cx="3260119" cy="31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580550" y="1200150"/>
            <a:ext cx="76923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⬡"/>
            </a:pPr>
            <a:r>
              <a:rPr lang="en" sz="2200"/>
              <a:t>Take a moment to sign up for a current event presentation</a:t>
            </a:r>
            <a:endParaRPr sz="2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550" y="1895400"/>
            <a:ext cx="2967025" cy="27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Current Events</a:t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149650" y="1107900"/>
            <a:ext cx="4481100" cy="29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li"/>
              <a:buChar char="-"/>
            </a:pPr>
            <a:r>
              <a:rPr lang="en" sz="1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Datatrek </a:t>
            </a:r>
            <a:r>
              <a:rPr lang="en" sz="1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research analysts found usual correlation of S&amp;P 500 and MSCI EAFE (0.83), has been a meager 0.54 in the past ~100 days</a:t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li"/>
              <a:buChar char="-"/>
            </a:pPr>
            <a:r>
              <a:rPr lang="en" sz="1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Presidential election initially supercharged US stocks and strengthened the dollar. Now backtracking, defense spending call to action for US allies, movement back</a:t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li"/>
              <a:buChar char="-"/>
            </a:pPr>
            <a:r>
              <a:rPr lang="en" sz="15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With instability, shift from MAG7 back to value investing</a:t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li"/>
              <a:buChar char="-"/>
            </a:pPr>
            <a:r>
              <a:rPr lang="en" sz="1500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Read more here</a:t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1134700" y="0"/>
            <a:ext cx="6656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 shift in the stock market—the move from MAG7 to emerging markets</a:t>
            </a:r>
            <a:endParaRPr b="1" sz="2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6362600" y="1891400"/>
            <a:ext cx="280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5410100" y="1702075"/>
            <a:ext cx="343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300" y="1043675"/>
            <a:ext cx="2703100" cy="205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8300" y="2967468"/>
            <a:ext cx="2703100" cy="2046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idx="1" type="subTitle"/>
          </p:nvPr>
        </p:nvSpPr>
        <p:spPr>
          <a:xfrm>
            <a:off x="307600" y="972600"/>
            <a:ext cx="5362200" cy="319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First sitting president to create and commercialize own cryptocurrency/meme coin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$TRUMP hit $15B market cap, now decreased significantly to $3B - rug pull?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80% owned by trump affiliated organizations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Signed executive order to create national digital currency stockpile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en">
                <a:solidFill>
                  <a:schemeClr val="lt1"/>
                </a:solidFill>
              </a:rPr>
              <a:t>Lack of openness and engagement with previous administration, now entirely different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1134700" y="162350"/>
            <a:ext cx="665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Trump’s Meme Coins - Good or Bad?</a:t>
            </a:r>
            <a:endParaRPr b="1" sz="2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250" y="972593"/>
            <a:ext cx="2935426" cy="18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250" y="2807249"/>
            <a:ext cx="2935425" cy="1649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Case Study</a:t>
            </a:r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