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5"/>
    <p:sldMasterId id="2147483683" r:id="rId6"/>
    <p:sldMasterId id="214748368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y="5143500" cx="9144000"/>
  <p:notesSz cx="6858000" cy="9144000"/>
  <p:embeddedFontLst>
    <p:embeddedFont>
      <p:font typeface="Roboto Serif"/>
      <p:regular r:id="rId32"/>
      <p:bold r:id="rId33"/>
      <p:italic r:id="rId34"/>
      <p:boldItalic r:id="rId35"/>
    </p:embeddedFont>
    <p:embeddedFont>
      <p:font typeface="Proxima Nova"/>
      <p:regular r:id="rId36"/>
      <p:bold r:id="rId37"/>
      <p:italic r:id="rId38"/>
      <p:boldItalic r:id="rId39"/>
    </p:embeddedFont>
    <p:embeddedFont>
      <p:font typeface="Garamond"/>
      <p:regular r:id="rId40"/>
      <p:bold r:id="rId41"/>
      <p:italic r:id="rId42"/>
      <p:boldItalic r:id="rId43"/>
    </p:embeddedFont>
    <p:embeddedFont>
      <p:font typeface="EB Garamond"/>
      <p:regular r:id="rId44"/>
      <p:bold r:id="rId45"/>
      <p:italic r:id="rId46"/>
      <p:boldItalic r:id="rId47"/>
    </p:embeddedFont>
    <p:embeddedFont>
      <p:font typeface="Lexend Deca"/>
      <p:regular r:id="rId48"/>
      <p:bold r:id="rId49"/>
    </p:embeddedFont>
    <p:embeddedFont>
      <p:font typeface="Fira Sans Extra Condensed SemiBold"/>
      <p:regular r:id="rId50"/>
      <p:bold r:id="rId51"/>
      <p:italic r:id="rId52"/>
      <p:boldItalic r:id="rId53"/>
    </p:embeddedFont>
    <p:embeddedFont>
      <p:font typeface="Roboto Serif Medium"/>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139874-C675-4F4D-A01F-685268474BB7}">
  <a:tblStyle styleId="{49139874-C675-4F4D-A01F-685268474BB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aramond-regular.fntdata"/><Relationship Id="rId42" Type="http://schemas.openxmlformats.org/officeDocument/2006/relationships/font" Target="fonts/Garamond-italic.fntdata"/><Relationship Id="rId41" Type="http://schemas.openxmlformats.org/officeDocument/2006/relationships/font" Target="fonts/Garamond-bold.fntdata"/><Relationship Id="rId44" Type="http://schemas.openxmlformats.org/officeDocument/2006/relationships/font" Target="fonts/EBGaramond-regular.fntdata"/><Relationship Id="rId43" Type="http://schemas.openxmlformats.org/officeDocument/2006/relationships/font" Target="fonts/Garamond-boldItalic.fntdata"/><Relationship Id="rId46" Type="http://schemas.openxmlformats.org/officeDocument/2006/relationships/font" Target="fonts/EBGaramond-italic.fntdata"/><Relationship Id="rId45" Type="http://schemas.openxmlformats.org/officeDocument/2006/relationships/font" Target="fonts/EBGaramond-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LexendDeca-regular.fntdata"/><Relationship Id="rId47" Type="http://schemas.openxmlformats.org/officeDocument/2006/relationships/font" Target="fonts/EBGaramond-boldItalic.fntdata"/><Relationship Id="rId49" Type="http://schemas.openxmlformats.org/officeDocument/2006/relationships/font" Target="fonts/LexendDeca-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font" Target="fonts/RobotoSerif-bold.fntdata"/><Relationship Id="rId32" Type="http://schemas.openxmlformats.org/officeDocument/2006/relationships/font" Target="fonts/RobotoSerif-regular.fntdata"/><Relationship Id="rId35" Type="http://schemas.openxmlformats.org/officeDocument/2006/relationships/font" Target="fonts/RobotoSerif-boldItalic.fntdata"/><Relationship Id="rId34" Type="http://schemas.openxmlformats.org/officeDocument/2006/relationships/font" Target="fonts/RobotoSerif-italic.fntdata"/><Relationship Id="rId37" Type="http://schemas.openxmlformats.org/officeDocument/2006/relationships/font" Target="fonts/ProximaNova-bold.fntdata"/><Relationship Id="rId36" Type="http://schemas.openxmlformats.org/officeDocument/2006/relationships/font" Target="fonts/ProximaNova-regular.fntdata"/><Relationship Id="rId39" Type="http://schemas.openxmlformats.org/officeDocument/2006/relationships/font" Target="fonts/ProximaNova-boldItalic.fntdata"/><Relationship Id="rId38" Type="http://schemas.openxmlformats.org/officeDocument/2006/relationships/font" Target="fonts/ProximaNova-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FiraSansExtraCondensedSemiBold-bold.fntdata"/><Relationship Id="rId50" Type="http://schemas.openxmlformats.org/officeDocument/2006/relationships/font" Target="fonts/FiraSansExtraCondensedSemiBold-regular.fntdata"/><Relationship Id="rId53" Type="http://schemas.openxmlformats.org/officeDocument/2006/relationships/font" Target="fonts/FiraSansExtraCondensedSemiBold-boldItalic.fntdata"/><Relationship Id="rId52" Type="http://schemas.openxmlformats.org/officeDocument/2006/relationships/font" Target="fonts/FiraSansExtraCondensedSemiBold-italic.fntdata"/><Relationship Id="rId11" Type="http://schemas.openxmlformats.org/officeDocument/2006/relationships/slide" Target="slides/slide3.xml"/><Relationship Id="rId55" Type="http://schemas.openxmlformats.org/officeDocument/2006/relationships/font" Target="fonts/RobotoSerifMedium-bold.fntdata"/><Relationship Id="rId10" Type="http://schemas.openxmlformats.org/officeDocument/2006/relationships/slide" Target="slides/slide2.xml"/><Relationship Id="rId54" Type="http://schemas.openxmlformats.org/officeDocument/2006/relationships/font" Target="fonts/RobotoSerifMedium-regular.fntdata"/><Relationship Id="rId13" Type="http://schemas.openxmlformats.org/officeDocument/2006/relationships/slide" Target="slides/slide5.xml"/><Relationship Id="rId57" Type="http://schemas.openxmlformats.org/officeDocument/2006/relationships/font" Target="fonts/RobotoSerifMedium-boldItalic.fntdata"/><Relationship Id="rId12" Type="http://schemas.openxmlformats.org/officeDocument/2006/relationships/slide" Target="slides/slide4.xml"/><Relationship Id="rId56" Type="http://schemas.openxmlformats.org/officeDocument/2006/relationships/font" Target="fonts/RobotoSerifMedium-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jenseninvestment.com/insights/pfizer-vaccine-growth/" TargetMode="External"/><Relationship Id="rId3" Type="http://schemas.openxmlformats.org/officeDocument/2006/relationships/hyperlink" Target="https://www.fiercepharma.com/pharma/done-deal-pfizer-completes-43b-acquisition-seagen-doubling-its-oncology-pipelin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fizer.com/sites/default/files/investors/financial_reports/annual_reports/2022/files/Pfizer_ESG_Report.pdf" TargetMode="External"/><Relationship Id="rId3" Type="http://schemas.openxmlformats.org/officeDocument/2006/relationships/hyperlink" Target="https://www.epa.gov/archive/epapages/newsroom_archive/newsreleases/462ce62646fddc77852574710067a592.html" TargetMode="External"/><Relationship Id="rId4" Type="http://schemas.openxmlformats.org/officeDocument/2006/relationships/hyperlink" Target="https://violationtracker.goodjobsfirst.org/violation-tracker/pr-pfizer-pharmaceuticals-llc" TargetMode="External"/><Relationship Id="rId5" Type="http://schemas.openxmlformats.org/officeDocument/2006/relationships/hyperlink" Target="https://www.motherjones.com/environment/2022/10/big-pharma-is-flooding-puerto-rico-with-toxic-wast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fd40a6672e_0_14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fd40a6672e_0_1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044efa29f4_0_18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3044efa29f4_0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044efa29f4_0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374151"/>
              </a:buClr>
              <a:buSzPts val="1600"/>
              <a:buFont typeface="Garamond"/>
              <a:buChar char="●"/>
            </a:pPr>
            <a:r>
              <a:rPr lang="en" sz="1600">
                <a:solidFill>
                  <a:srgbClr val="374151"/>
                </a:solidFill>
                <a:latin typeface="Garamond"/>
                <a:ea typeface="Garamond"/>
                <a:cs typeface="Garamond"/>
                <a:sym typeface="Garamond"/>
              </a:rPr>
              <a:t>phases for fda approval – phase 1: safety and dosage (&lt;50); phase 2: effectiveness and side effects (100); experimental comparison to other treatments/efficacy in long run (100-1000s); submit for fda review and approval </a:t>
            </a:r>
            <a:endParaRPr sz="1600">
              <a:solidFill>
                <a:srgbClr val="374151"/>
              </a:solidFill>
              <a:latin typeface="Garamond"/>
              <a:ea typeface="Garamond"/>
              <a:cs typeface="Garamond"/>
              <a:sym typeface="Garamond"/>
            </a:endParaRPr>
          </a:p>
          <a:p>
            <a:pPr indent="-330200" lvl="0" marL="457200" rtl="0" algn="l">
              <a:spcBef>
                <a:spcPts val="0"/>
              </a:spcBef>
              <a:spcAft>
                <a:spcPts val="0"/>
              </a:spcAft>
              <a:buClr>
                <a:srgbClr val="374151"/>
              </a:buClr>
              <a:buSzPts val="1600"/>
              <a:buFont typeface="Garamond"/>
              <a:buChar char="●"/>
            </a:pPr>
            <a:r>
              <a:rPr lang="en" sz="1600">
                <a:solidFill>
                  <a:srgbClr val="374151"/>
                </a:solidFill>
                <a:latin typeface="Garamond"/>
                <a:ea typeface="Garamond"/>
                <a:cs typeface="Garamond"/>
                <a:sym typeface="Garamond"/>
              </a:rPr>
              <a:t>compared to only 23 in phase 3 and 4 in registration last year around this time</a:t>
            </a:r>
            <a:endParaRPr sz="1600">
              <a:solidFill>
                <a:srgbClr val="374151"/>
              </a:solidFill>
              <a:latin typeface="Garamond"/>
              <a:ea typeface="Garamond"/>
              <a:cs typeface="Garamond"/>
              <a:sym typeface="Garamond"/>
            </a:endParaRPr>
          </a:p>
          <a:p>
            <a:pPr indent="-330200" lvl="0" marL="457200" rtl="0" algn="l">
              <a:spcBef>
                <a:spcPts val="0"/>
              </a:spcBef>
              <a:spcAft>
                <a:spcPts val="0"/>
              </a:spcAft>
              <a:buClr>
                <a:srgbClr val="374151"/>
              </a:buClr>
              <a:buSzPts val="1600"/>
              <a:buFont typeface="Garamond"/>
              <a:buChar char="●"/>
            </a:pPr>
            <a:r>
              <a:rPr lang="en" sz="1600">
                <a:solidFill>
                  <a:srgbClr val="374151"/>
                </a:solidFill>
                <a:latin typeface="Garamond"/>
                <a:ea typeface="Garamond"/>
                <a:cs typeface="Garamond"/>
                <a:sym typeface="Garamond"/>
              </a:rPr>
              <a:t>largest M&amp;A transaction in the biopharma industry</a:t>
            </a:r>
            <a:endParaRPr sz="1600">
              <a:solidFill>
                <a:srgbClr val="374151"/>
              </a:solidFill>
              <a:latin typeface="Garamond"/>
              <a:ea typeface="Garamond"/>
              <a:cs typeface="Garamond"/>
              <a:sym typeface="Garamond"/>
            </a:endParaRPr>
          </a:p>
          <a:p>
            <a:pPr indent="-330200" lvl="0" marL="457200" rtl="0" algn="l">
              <a:spcBef>
                <a:spcPts val="0"/>
              </a:spcBef>
              <a:spcAft>
                <a:spcPts val="0"/>
              </a:spcAft>
              <a:buClr>
                <a:srgbClr val="374151"/>
              </a:buClr>
              <a:buSzPts val="1600"/>
              <a:buFont typeface="Garamond"/>
              <a:buChar char="●"/>
            </a:pPr>
            <a:r>
              <a:rPr lang="en" sz="1600">
                <a:solidFill>
                  <a:srgbClr val="374151"/>
                </a:solidFill>
                <a:latin typeface="Garamond"/>
                <a:ea typeface="Garamond"/>
                <a:cs typeface="Garamond"/>
                <a:sym typeface="Garamond"/>
              </a:rPr>
              <a:t>pfizer largest rival is JNJ in terms of market cap and total revenue (397 billion)but JNJ also develops</a:t>
            </a:r>
            <a:endParaRPr sz="1600">
              <a:solidFill>
                <a:srgbClr val="374151"/>
              </a:solidFill>
              <a:latin typeface="Garamond"/>
              <a:ea typeface="Garamond"/>
              <a:cs typeface="Garamond"/>
              <a:sym typeface="Garamond"/>
            </a:endParaRPr>
          </a:p>
          <a:p>
            <a:pPr indent="-330200" lvl="0" marL="457200" rtl="0" algn="l">
              <a:spcBef>
                <a:spcPts val="0"/>
              </a:spcBef>
              <a:spcAft>
                <a:spcPts val="0"/>
              </a:spcAft>
              <a:buClr>
                <a:srgbClr val="374151"/>
              </a:buClr>
              <a:buSzPts val="1600"/>
              <a:buFont typeface="Garamond"/>
              <a:buChar char="●"/>
            </a:pPr>
            <a:r>
              <a:rPr lang="en" sz="1600">
                <a:solidFill>
                  <a:srgbClr val="374151"/>
                </a:solidFill>
                <a:latin typeface="Garamond"/>
                <a:ea typeface="Garamond"/>
                <a:cs typeface="Garamond"/>
                <a:sym typeface="Garamond"/>
              </a:rPr>
              <a:t>By 2030, the global biopharmaceutical market is projected to reach $856.1 billion and predicted to expand at a compound annual growth rate (CAGR) of 12.5%.</a:t>
            </a:r>
            <a:endParaRPr sz="1600">
              <a:solidFill>
                <a:srgbClr val="374151"/>
              </a:solidFill>
              <a:latin typeface="Garamond"/>
              <a:ea typeface="Garamond"/>
              <a:cs typeface="Garamond"/>
              <a:sym typeface="Garamond"/>
            </a:endParaRPr>
          </a:p>
          <a:p>
            <a:pPr indent="-330200" lvl="0" marL="457200" rtl="0" algn="l">
              <a:spcBef>
                <a:spcPts val="0"/>
              </a:spcBef>
              <a:spcAft>
                <a:spcPts val="0"/>
              </a:spcAft>
              <a:buClr>
                <a:srgbClr val="374151"/>
              </a:buClr>
              <a:buSzPts val="1600"/>
              <a:buFont typeface="Garamond"/>
              <a:buChar char="●"/>
            </a:pPr>
            <a:r>
              <a:rPr lang="en" sz="1600">
                <a:solidFill>
                  <a:srgbClr val="374151"/>
                </a:solidFill>
                <a:latin typeface="Garamond"/>
                <a:ea typeface="Garamond"/>
                <a:cs typeface="Garamond"/>
                <a:sym typeface="Garamond"/>
              </a:rPr>
              <a:t>Pfizer also stands to lose approximately $17 billion in sales over the next several years due to the loss of exclusivity (LOE) on several large drug franchises: Ibrance (breast cancer) and Eliquis </a:t>
            </a:r>
            <a:r>
              <a:rPr lang="en" sz="1600" u="sng">
                <a:solidFill>
                  <a:schemeClr val="hlink"/>
                </a:solidFill>
                <a:latin typeface="Garamond"/>
                <a:ea typeface="Garamond"/>
                <a:cs typeface="Garamond"/>
                <a:sym typeface="Garamond"/>
                <a:hlinkClick r:id="rId2"/>
              </a:rPr>
              <a:t>https://www.jenseninvestment.com/insights/pfizer-vaccine-growth/</a:t>
            </a:r>
            <a:r>
              <a:rPr lang="en" sz="1600">
                <a:solidFill>
                  <a:srgbClr val="374151"/>
                </a:solidFill>
                <a:latin typeface="Garamond"/>
                <a:ea typeface="Garamond"/>
                <a:cs typeface="Garamond"/>
                <a:sym typeface="Garamond"/>
              </a:rPr>
              <a:t> </a:t>
            </a:r>
            <a:endParaRPr sz="1600">
              <a:solidFill>
                <a:srgbClr val="374151"/>
              </a:solidFill>
              <a:latin typeface="Garamond"/>
              <a:ea typeface="Garamond"/>
              <a:cs typeface="Garamond"/>
              <a:sym typeface="Garamond"/>
            </a:endParaRPr>
          </a:p>
          <a:p>
            <a:pPr indent="0" lvl="0" marL="0" rtl="0" algn="l">
              <a:spcBef>
                <a:spcPts val="0"/>
              </a:spcBef>
              <a:spcAft>
                <a:spcPts val="0"/>
              </a:spcAft>
              <a:buNone/>
            </a:pPr>
            <a:r>
              <a:t/>
            </a:r>
            <a:endParaRPr sz="1500">
              <a:solidFill>
                <a:srgbClr val="374151"/>
              </a:solidFill>
              <a:latin typeface="Garamond"/>
              <a:ea typeface="Garamond"/>
              <a:cs typeface="Garamond"/>
              <a:sym typeface="Garamond"/>
            </a:endParaRPr>
          </a:p>
          <a:p>
            <a:pPr indent="0" lvl="0" marL="0" rtl="0" algn="l">
              <a:spcBef>
                <a:spcPts val="0"/>
              </a:spcBef>
              <a:spcAft>
                <a:spcPts val="0"/>
              </a:spcAft>
              <a:buNone/>
            </a:pPr>
            <a:r>
              <a:t/>
            </a:r>
            <a:endParaRPr sz="1500">
              <a:solidFill>
                <a:srgbClr val="374151"/>
              </a:solidFill>
              <a:latin typeface="Garamond"/>
              <a:ea typeface="Garamond"/>
              <a:cs typeface="Garamond"/>
              <a:sym typeface="Garamond"/>
            </a:endParaRPr>
          </a:p>
          <a:p>
            <a:pPr indent="0" lvl="0" marL="0" rtl="0" algn="l">
              <a:spcBef>
                <a:spcPts val="0"/>
              </a:spcBef>
              <a:spcAft>
                <a:spcPts val="0"/>
              </a:spcAft>
              <a:buNone/>
            </a:pPr>
            <a:r>
              <a:t/>
            </a:r>
            <a:endParaRPr sz="1500">
              <a:solidFill>
                <a:srgbClr val="374151"/>
              </a:solidFill>
              <a:latin typeface="Garamond"/>
              <a:ea typeface="Garamond"/>
              <a:cs typeface="Garamond"/>
              <a:sym typeface="Garamond"/>
            </a:endParaRPr>
          </a:p>
          <a:p>
            <a:pPr indent="0" lvl="0" marL="0" rtl="0" algn="l">
              <a:spcBef>
                <a:spcPts val="0"/>
              </a:spcBef>
              <a:spcAft>
                <a:spcPts val="0"/>
              </a:spcAft>
              <a:buNone/>
            </a:pPr>
            <a:r>
              <a:rPr lang="en" sz="1500" u="sng">
                <a:solidFill>
                  <a:schemeClr val="hlink"/>
                </a:solidFill>
                <a:latin typeface="Garamond"/>
                <a:ea typeface="Garamond"/>
                <a:cs typeface="Garamond"/>
                <a:sym typeface="Garamond"/>
                <a:hlinkClick r:id="rId3"/>
              </a:rPr>
              <a:t>https://www.fiercepharma.com/pharma/done-deal-pfizer-completes-43b-acquisition-seagen-doubling-its-oncology-pipeline</a:t>
            </a:r>
            <a:r>
              <a:rPr lang="en" sz="1500">
                <a:solidFill>
                  <a:srgbClr val="374151"/>
                </a:solidFill>
                <a:latin typeface="Garamond"/>
                <a:ea typeface="Garamond"/>
                <a:cs typeface="Garamond"/>
                <a:sym typeface="Garamond"/>
              </a:rPr>
              <a:t> </a:t>
            </a:r>
            <a:endParaRPr sz="1500">
              <a:solidFill>
                <a:srgbClr val="374151"/>
              </a:solidFill>
              <a:latin typeface="Garamond"/>
              <a:ea typeface="Garamond"/>
              <a:cs typeface="Garamond"/>
              <a:sym typeface="Garamond"/>
            </a:endParaRPr>
          </a:p>
        </p:txBody>
      </p:sp>
      <p:sp>
        <p:nvSpPr>
          <p:cNvPr id="276" name="Google Shape;276;g3044efa29f4_0_1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044efa29f4_0_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3044efa29f4_0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1" name="Google Shape;291;g3044efa29f4_0_2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044efa29f4_0_2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3044efa29f4_0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Garamond"/>
              <a:ea typeface="Garamond"/>
              <a:cs typeface="Garamond"/>
              <a:sym typeface="Garamond"/>
            </a:endParaRPr>
          </a:p>
        </p:txBody>
      </p:sp>
      <p:sp>
        <p:nvSpPr>
          <p:cNvPr id="305" name="Google Shape;305;g3044efa29f4_0_2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044efa29f4_0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Investment Thesis: Leveraging Pfizer's Strategic Acquisitions and Oncology Focus for Long-Term Growth</a:t>
            </a:r>
            <a:endParaRPr b="1"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Introduction:</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lang="en" sz="1000">
                <a:solidFill>
                  <a:srgbClr val="0D0D0D"/>
                </a:solidFill>
                <a:latin typeface="Garamond"/>
                <a:ea typeface="Garamond"/>
                <a:cs typeface="Garamond"/>
                <a:sym typeface="Garamond"/>
              </a:rPr>
              <a:t>Pfizer, a pharmaceutical giant, has strategically positioned itself to navigate the challenges posed by patent expirations of its blockbuster drugs by engaging in strategic acquisitions and focusing on oncology treatments. This investment thesis proposes a BUY recommendation for Pfizer stock, capitalizing on the company's commitment to leveraging mergers and acquisitions (M&amp;A) to mitigate revenue loss and its focus on the oncology market.</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1. Strategic Acquisitions and Oncology Focus:</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lang="en" sz="1000">
                <a:solidFill>
                  <a:srgbClr val="0D0D0D"/>
                </a:solidFill>
                <a:latin typeface="Garamond"/>
                <a:ea typeface="Garamond"/>
                <a:cs typeface="Garamond"/>
                <a:sym typeface="Garamond"/>
              </a:rPr>
              <a:t>Pfizer has a history of strategic acquisitions aimed at bolstering its oncology portfolio, exemplified by the recent acquisition of Seagen in December 2023. With several patents for oncology drugs set to expire by the end of the decade, representing 40% of the company's 2021 revenue, Pfizer's focus on expanding its oncology pipeline through M&amp;A activity is expected to continue. Moreover, the announcement last Thursday of their establishment of a dedicated cancer research business unit underscores Pfizer's long-term commitment to the oncology market.</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2. Revenue Diversification and Growth Prospects:</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lang="en" sz="1000">
                <a:solidFill>
                  <a:srgbClr val="0D0D0D"/>
                </a:solidFill>
                <a:latin typeface="Garamond"/>
                <a:ea typeface="Garamond"/>
                <a:cs typeface="Garamond"/>
                <a:sym typeface="Garamond"/>
              </a:rPr>
              <a:t>Despite recent declines in revenue attributed to factors such as the expiration of patents and fluctuations in demand for COVID-19 treatments, Pfizer's strategic investments in oncology are poised to drive revenue diversification and long-term growth. The company's focus on developing eight blockbuster cancer drugs by 2030 signals its intent to capitalize on emerging opportunities in the oncology space.</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3. Timing Opportunity:</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lang="en" sz="1000">
                <a:solidFill>
                  <a:srgbClr val="0D0D0D"/>
                </a:solidFill>
                <a:latin typeface="Garamond"/>
                <a:ea typeface="Garamond"/>
                <a:cs typeface="Garamond"/>
                <a:sym typeface="Garamond"/>
              </a:rPr>
              <a:t>Pfizer's stock currently sits at a low valuation, presenting an opportune moment for investors to capitalize on the company's growth potential. With Pfizer transitioning from an investment phase to an execution phase in 2024, investors can anticipate the realization of growth initiatives, particularly in the oncology segment.</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4. Risk Considerations:</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lang="en" sz="1000">
                <a:solidFill>
                  <a:srgbClr val="0D0D0D"/>
                </a:solidFill>
                <a:latin typeface="Garamond"/>
                <a:ea typeface="Garamond"/>
                <a:cs typeface="Garamond"/>
                <a:sym typeface="Garamond"/>
              </a:rPr>
              <a:t>While Pfizer faces challenges such as declining demand for certain products and ongoing integration following acquisitions, these factors are mitigated by the company's robust balance sheet, strategic focus, and long-term growth prospects in oncology.</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Conclusion:</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lang="en" sz="1000">
                <a:solidFill>
                  <a:srgbClr val="0D0D0D"/>
                </a:solidFill>
                <a:latin typeface="Garamond"/>
                <a:ea typeface="Garamond"/>
                <a:cs typeface="Garamond"/>
                <a:sym typeface="Garamond"/>
              </a:rPr>
              <a:t>In light of Pfizer's strategic acquisitions, focus on oncology, and favorable valuation, this investment thesis recommends a BUY position on Pfizer stock. Despite short-term challenges, Pfizer's long-term growth trajectory, driven by its commitment to oncology and M&amp;A activity, positions it as a compelling investment opportunity for investors seeking sustainable growth prospects in the pharmaceutical sector.</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Disclaimer:</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None/>
            </a:pPr>
            <a:r>
              <a:rPr lang="en" sz="1000">
                <a:solidFill>
                  <a:srgbClr val="0D0D0D"/>
                </a:solidFill>
                <a:latin typeface="Garamond"/>
                <a:ea typeface="Garamond"/>
                <a:cs typeface="Garamond"/>
                <a:sym typeface="Garamond"/>
              </a:rPr>
              <a:t>Investors should conduct their own due diligence and consider their risk tolerance before making any investment decisions. The analysis provided here is for informational purposes only and does not constitute financial advice.</a:t>
            </a:r>
            <a:endParaRPr sz="1000">
              <a:latin typeface="Garamond"/>
              <a:ea typeface="Garamond"/>
              <a:cs typeface="Garamond"/>
              <a:sym typeface="Garamond"/>
            </a:endParaRPr>
          </a:p>
        </p:txBody>
      </p:sp>
      <p:sp>
        <p:nvSpPr>
          <p:cNvPr id="315" name="Google Shape;315;g3044efa29f4_0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044efa29f4_0_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3044efa29f4_0_2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044efa29f4_0_2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3044efa29f4_0_2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600"/>
              </a:spcAft>
              <a:buNone/>
            </a:pPr>
            <a:r>
              <a:rPr lang="en" sz="1100">
                <a:latin typeface="Arial"/>
                <a:ea typeface="Arial"/>
                <a:cs typeface="Arial"/>
                <a:sym typeface="Arial"/>
              </a:rPr>
              <a:t>but we need to consider other external factors to the company’s performance like the fall of covid</a:t>
            </a:r>
            <a:endParaRPr sz="1100">
              <a:latin typeface="Arial"/>
              <a:ea typeface="Arial"/>
              <a:cs typeface="Arial"/>
              <a:sym typeface="Arial"/>
            </a:endParaRPr>
          </a:p>
        </p:txBody>
      </p:sp>
      <p:sp>
        <p:nvSpPr>
          <p:cNvPr id="338" name="Google Shape;338;g3044efa29f4_0_2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044efa29f4_0_2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3044efa29f4_0_2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Arial"/>
                <a:ea typeface="Arial"/>
                <a:cs typeface="Arial"/>
                <a:sym typeface="Arial"/>
              </a:rPr>
              <a:t>Pfizer 2022 ESG Report: </a:t>
            </a:r>
            <a:r>
              <a:rPr lang="en" sz="1100" u="sng">
                <a:solidFill>
                  <a:schemeClr val="hlink"/>
                </a:solidFill>
                <a:latin typeface="Arial"/>
                <a:ea typeface="Arial"/>
                <a:cs typeface="Arial"/>
                <a:sym typeface="Arial"/>
                <a:hlinkClick r:id="rId2"/>
              </a:rPr>
              <a:t>https://www.pfizer.com/sites/default/files/investors/financial_reports/annual_reports/2022/files/Pfizer_ESG_Report.pdf</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HHS climate pledge: hospitals, health systems, payers, suppliers, and pharmaceutical companies to reduce GHG emissions</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EPA Clean Air Violations: </a:t>
            </a:r>
            <a:r>
              <a:rPr lang="en" sz="1100" u="sng">
                <a:solidFill>
                  <a:schemeClr val="hlink"/>
                </a:solidFill>
                <a:latin typeface="Arial"/>
                <a:ea typeface="Arial"/>
                <a:cs typeface="Arial"/>
                <a:sym typeface="Arial"/>
                <a:hlinkClick r:id="rId3"/>
              </a:rPr>
              <a:t>https://www.epa.gov/archive/epapages/newsroom_archive/newsreleases/462ce62646fddc77852574710067a592.html</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Violation Tracker: </a:t>
            </a:r>
            <a:r>
              <a:rPr lang="en" sz="1100" u="sng">
                <a:solidFill>
                  <a:schemeClr val="hlink"/>
                </a:solidFill>
                <a:latin typeface="Arial"/>
                <a:ea typeface="Arial"/>
                <a:cs typeface="Arial"/>
                <a:sym typeface="Arial"/>
                <a:hlinkClick r:id="rId4"/>
              </a:rPr>
              <a:t>https://violationtracker.goodjobsfirst.org/violation-tracker/pr-pfizer-pharmaceuticals-llc</a:t>
            </a: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rPr lang="en"/>
              <a:t>Puerto Rico Pharma Waste: </a:t>
            </a:r>
            <a:r>
              <a:rPr lang="en" u="sng">
                <a:solidFill>
                  <a:schemeClr val="hlink"/>
                </a:solidFill>
                <a:hlinkClick r:id="rId5"/>
              </a:rPr>
              <a:t>https://www.motherjones.com/environment/2022/10/big-pharma-is-flooding-puerto-rico-with-toxic-waste/</a:t>
            </a:r>
            <a:r>
              <a:rPr lang="en"/>
              <a:t> </a:t>
            </a:r>
            <a:endParaRPr sz="1100">
              <a:latin typeface="Arial"/>
              <a:ea typeface="Arial"/>
              <a:cs typeface="Arial"/>
              <a:sym typeface="Arial"/>
            </a:endParaRPr>
          </a:p>
        </p:txBody>
      </p:sp>
      <p:sp>
        <p:nvSpPr>
          <p:cNvPr id="351" name="Google Shape;351;g3044efa29f4_0_2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0087b9f2c9_1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0087b9f2c9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0087b9f2c9_1_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0087b9f2c9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 - in the high level, for greater </a:t>
            </a:r>
            <a:r>
              <a:rPr lang="en"/>
              <a:t>convenience</a:t>
            </a:r>
            <a:r>
              <a:rPr lang="en"/>
              <a:t>  </a:t>
            </a:r>
            <a:endParaRPr/>
          </a:p>
          <a:p>
            <a:pPr indent="0" lvl="0" marL="0" rtl="0" algn="l">
              <a:spcBef>
                <a:spcPts val="0"/>
              </a:spcBef>
              <a:spcAft>
                <a:spcPts val="0"/>
              </a:spcAft>
              <a:buNone/>
            </a:pPr>
            <a:r>
              <a:rPr lang="en"/>
              <a:t>BNPL = Instead of needing to visit a bank to get a loan and spend hours on paperwork, consumers can access credit without leaving the platform they’re on.</a:t>
            </a:r>
            <a:endParaRPr/>
          </a:p>
          <a:p>
            <a:pPr indent="0" lvl="0" marL="0" rtl="0" algn="l">
              <a:spcBef>
                <a:spcPts val="0"/>
              </a:spcBef>
              <a:spcAft>
                <a:spcPts val="0"/>
              </a:spcAft>
              <a:buNone/>
            </a:pPr>
            <a:r>
              <a:rPr lang="en"/>
              <a:t>JP Morgan was forced to pay $125 million for failing to follow correct compliance controls.</a:t>
            </a:r>
            <a:endParaRPr/>
          </a:p>
          <a:p>
            <a:pPr indent="0" lvl="0" marL="0" rtl="0" algn="l">
              <a:spcBef>
                <a:spcPts val="0"/>
              </a:spcBef>
              <a:spcAft>
                <a:spcPts val="0"/>
              </a:spcAft>
              <a:buNone/>
            </a:pPr>
            <a:r>
              <a:rPr lang="en"/>
              <a:t>Usually third party specialist resources or </a:t>
            </a:r>
            <a:r>
              <a:rPr lang="en"/>
              <a:t>additional</a:t>
            </a:r>
            <a:r>
              <a:rPr lang="en"/>
              <a:t> senior staff to handle regulatory reqs.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Visa Pioneers New Payment Method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0448539ae0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0448539ae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01332f9cbd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01332f9cbd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Klarna – Swedish fintech and e-commerce company. The company provides consumers with a comparison shopping platform and flexible payment options commonly called a buy-now-pay-later (BNPL) service.</a:t>
            </a:r>
            <a:endParaRPr/>
          </a:p>
          <a:p>
            <a:pPr indent="0" lvl="0" marL="0" rtl="0" algn="l">
              <a:spcBef>
                <a:spcPts val="0"/>
              </a:spcBef>
              <a:spcAft>
                <a:spcPts val="0"/>
              </a:spcAft>
              <a:buNone/>
            </a:pPr>
            <a:r>
              <a:rPr lang="en"/>
              <a:t>$6.7 billion Q1 2025 IPO</a:t>
            </a:r>
            <a:endParaRPr/>
          </a:p>
          <a:p>
            <a:pPr indent="0" lvl="0" marL="0" rtl="0" algn="l">
              <a:spcBef>
                <a:spcPts val="0"/>
              </a:spcBef>
              <a:spcAft>
                <a:spcPts val="0"/>
              </a:spcAft>
              <a:buNone/>
            </a:pPr>
            <a:r>
              <a:rPr lang="en"/>
              <a:t>users have multiple no-fee flexible short-term payment options and longer-term options with financing rates ranging from 0%-29.99%</a:t>
            </a:r>
            <a:endParaRPr/>
          </a:p>
          <a:p>
            <a:pPr indent="0" lvl="0" marL="0" rtl="0" algn="l">
              <a:spcBef>
                <a:spcPts val="0"/>
              </a:spcBef>
              <a:spcAft>
                <a:spcPts val="0"/>
              </a:spcAft>
              <a:buNone/>
            </a:pPr>
            <a:r>
              <a:rPr lang="en"/>
              <a:t>PLAID - builds application programming interfaces (APIs) for the financial industry, including banking, lending, and investing services.  </a:t>
            </a:r>
            <a:endParaRPr/>
          </a:p>
          <a:p>
            <a:pPr indent="0" lvl="0" marL="0" rtl="0" algn="l">
              <a:spcBef>
                <a:spcPts val="0"/>
              </a:spcBef>
              <a:spcAft>
                <a:spcPts val="0"/>
              </a:spcAft>
              <a:buNone/>
            </a:pPr>
            <a:r>
              <a:rPr lang="en"/>
              <a:t>analytics company, providing its customers with user insights and data.</a:t>
            </a:r>
            <a:endParaRPr/>
          </a:p>
          <a:p>
            <a:pPr indent="0" lvl="0" marL="0" rtl="0" algn="l">
              <a:spcBef>
                <a:spcPts val="0"/>
              </a:spcBef>
              <a:spcAft>
                <a:spcPts val="0"/>
              </a:spcAft>
              <a:buNone/>
            </a:pPr>
            <a:r>
              <a:rPr lang="en"/>
              <a:t>$5 billion.potential IPO to 2025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0448539ae0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0448539ae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0448539ae0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0448539ae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065faea552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065faea55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049801c12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049801c1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044ef5c9d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044ef5c9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065faea55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065faea55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65faea55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065faea55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065faea55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065faea55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065faea55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065faea55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065faea55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065faea5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4"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b="0" l="0" r="0" t="0"/>
          <a:stretch/>
        </p:blipFill>
        <p:spPr>
          <a:xfrm>
            <a:off x="0" y="-25"/>
            <a:ext cx="9143957" cy="5143500"/>
          </a:xfrm>
          <a:prstGeom prst="rect">
            <a:avLst/>
          </a:prstGeom>
          <a:noFill/>
          <a:ln>
            <a:noFill/>
          </a:ln>
        </p:spPr>
      </p:pic>
      <p:sp>
        <p:nvSpPr>
          <p:cNvPr id="56" name="Google Shape;56;p14"/>
          <p:cNvSpPr txBox="1"/>
          <p:nvPr>
            <p:ph type="ctrTitle"/>
          </p:nvPr>
        </p:nvSpPr>
        <p:spPr>
          <a:xfrm>
            <a:off x="685800" y="1991825"/>
            <a:ext cx="4539000" cy="1159800"/>
          </a:xfrm>
          <a:prstGeom prst="rect">
            <a:avLst/>
          </a:prstGeom>
        </p:spPr>
        <p:txBody>
          <a:bodyPr anchorCtr="0" anchor="ctr" bIns="0" lIns="0" spcFirstLastPara="1" rIns="0" wrap="square" tIns="0">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7" name="Shape 57"/>
        <p:cNvGrpSpPr/>
        <p:nvPr/>
      </p:nvGrpSpPr>
      <p:grpSpPr>
        <a:xfrm>
          <a:off x="0" y="0"/>
          <a:ext cx="0" cy="0"/>
          <a:chOff x="0" y="0"/>
          <a:chExt cx="0" cy="0"/>
        </a:xfrm>
      </p:grpSpPr>
      <p:pic>
        <p:nvPicPr>
          <p:cNvPr id="58" name="Google Shape;58;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59" name="Google Shape;59;p15"/>
          <p:cNvSpPr txBox="1"/>
          <p:nvPr>
            <p:ph type="ctrTitle"/>
          </p:nvPr>
        </p:nvSpPr>
        <p:spPr>
          <a:xfrm>
            <a:off x="685800" y="1659550"/>
            <a:ext cx="4263900" cy="1159800"/>
          </a:xfrm>
          <a:prstGeom prst="rect">
            <a:avLst/>
          </a:prstGeom>
        </p:spPr>
        <p:txBody>
          <a:bodyPr anchorCtr="0" anchor="b"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0" name="Google Shape;60;p15"/>
          <p:cNvSpPr txBox="1"/>
          <p:nvPr>
            <p:ph idx="1" type="subTitle"/>
          </p:nvPr>
        </p:nvSpPr>
        <p:spPr>
          <a:xfrm>
            <a:off x="685800" y="2916254"/>
            <a:ext cx="4263900" cy="784800"/>
          </a:xfrm>
          <a:prstGeom prst="rect">
            <a:avLst/>
          </a:prstGeom>
        </p:spPr>
        <p:txBody>
          <a:bodyPr anchorCtr="0" anchor="t" bIns="0" lIns="0" spcFirstLastPara="1" rIns="0" wrap="square" tIns="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1" name="Shape 61"/>
        <p:cNvGrpSpPr/>
        <p:nvPr/>
      </p:nvGrpSpPr>
      <p:grpSpPr>
        <a:xfrm>
          <a:off x="0" y="0"/>
          <a:ext cx="0" cy="0"/>
          <a:chOff x="0" y="0"/>
          <a:chExt cx="0" cy="0"/>
        </a:xfrm>
      </p:grpSpPr>
      <p:pic>
        <p:nvPicPr>
          <p:cNvPr id="62" name="Google Shape;62;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63" name="Google Shape;63;p16"/>
          <p:cNvSpPr/>
          <p:nvPr/>
        </p:nvSpPr>
        <p:spPr>
          <a:xfrm>
            <a:off x="42525" y="42525"/>
            <a:ext cx="2000100" cy="2000100"/>
          </a:xfrm>
          <a:prstGeom prst="ellipse">
            <a:avLst/>
          </a:prstGeom>
          <a:gradFill>
            <a:gsLst>
              <a:gs pos="0">
                <a:srgbClr val="00FFFF">
                  <a:alpha val="54117"/>
                </a:srgbClr>
              </a:gs>
              <a:gs pos="73000">
                <a:srgbClr val="00FFFF">
                  <a:alpha val="0"/>
                </a:srgbClr>
              </a:gs>
              <a:gs pos="100000">
                <a:srgbClr val="00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6"/>
          <p:cNvSpPr txBox="1"/>
          <p:nvPr>
            <p:ph idx="1" type="body"/>
          </p:nvPr>
        </p:nvSpPr>
        <p:spPr>
          <a:xfrm>
            <a:off x="1343850" y="866400"/>
            <a:ext cx="4185600" cy="3693600"/>
          </a:xfrm>
          <a:prstGeom prst="rect">
            <a:avLst/>
          </a:prstGeom>
        </p:spPr>
        <p:txBody>
          <a:bodyPr anchorCtr="0" anchor="t" bIns="0" lIns="0" spcFirstLastPara="1" rIns="0" wrap="square" tIns="0">
            <a:noAutofit/>
          </a:bodyPr>
          <a:lstStyle>
            <a:lvl1pPr indent="-419100" lvl="0" marL="457200" rtl="0">
              <a:spcBef>
                <a:spcPts val="600"/>
              </a:spcBef>
              <a:spcAft>
                <a:spcPts val="0"/>
              </a:spcAft>
              <a:buSzPts val="3000"/>
              <a:buFont typeface="Lexend Deca"/>
              <a:buChar char="⬡"/>
              <a:defRPr sz="3000">
                <a:latin typeface="Lexend Deca"/>
                <a:ea typeface="Lexend Deca"/>
                <a:cs typeface="Lexend Deca"/>
                <a:sym typeface="Lexend Deca"/>
              </a:defRPr>
            </a:lvl1pPr>
            <a:lvl2pPr indent="-419100" lvl="1" marL="914400" rtl="0">
              <a:spcBef>
                <a:spcPts val="0"/>
              </a:spcBef>
              <a:spcAft>
                <a:spcPts val="0"/>
              </a:spcAft>
              <a:buSzPts val="3000"/>
              <a:buFont typeface="Lexend Deca"/>
              <a:buChar char="∙"/>
              <a:defRPr sz="3000">
                <a:latin typeface="Lexend Deca"/>
                <a:ea typeface="Lexend Deca"/>
                <a:cs typeface="Lexend Deca"/>
                <a:sym typeface="Lexend Deca"/>
              </a:defRPr>
            </a:lvl2pPr>
            <a:lvl3pPr indent="-419100" lvl="2" marL="1371600" rtl="0">
              <a:spcBef>
                <a:spcPts val="0"/>
              </a:spcBef>
              <a:spcAft>
                <a:spcPts val="0"/>
              </a:spcAft>
              <a:buSzPts val="3000"/>
              <a:buFont typeface="Lexend Deca"/>
              <a:buChar char="∙"/>
              <a:defRPr sz="3000">
                <a:latin typeface="Lexend Deca"/>
                <a:ea typeface="Lexend Deca"/>
                <a:cs typeface="Lexend Deca"/>
                <a:sym typeface="Lexend Deca"/>
              </a:defRPr>
            </a:lvl3pPr>
            <a:lvl4pPr indent="-419100" lvl="3" marL="1828800" rtl="0">
              <a:spcBef>
                <a:spcPts val="0"/>
              </a:spcBef>
              <a:spcAft>
                <a:spcPts val="0"/>
              </a:spcAft>
              <a:buSzPts val="3000"/>
              <a:buFont typeface="Lexend Deca"/>
              <a:buChar char="●"/>
              <a:defRPr sz="3000">
                <a:latin typeface="Lexend Deca"/>
                <a:ea typeface="Lexend Deca"/>
                <a:cs typeface="Lexend Deca"/>
                <a:sym typeface="Lexend Deca"/>
              </a:defRPr>
            </a:lvl4pPr>
            <a:lvl5pPr indent="-419100" lvl="4" marL="2286000" rtl="0">
              <a:spcBef>
                <a:spcPts val="0"/>
              </a:spcBef>
              <a:spcAft>
                <a:spcPts val="0"/>
              </a:spcAft>
              <a:buSzPts val="3000"/>
              <a:buFont typeface="Lexend Deca"/>
              <a:buChar char="○"/>
              <a:defRPr sz="3000">
                <a:latin typeface="Lexend Deca"/>
                <a:ea typeface="Lexend Deca"/>
                <a:cs typeface="Lexend Deca"/>
                <a:sym typeface="Lexend Deca"/>
              </a:defRPr>
            </a:lvl5pPr>
            <a:lvl6pPr indent="-419100" lvl="5" marL="2743200" rtl="0">
              <a:spcBef>
                <a:spcPts val="0"/>
              </a:spcBef>
              <a:spcAft>
                <a:spcPts val="0"/>
              </a:spcAft>
              <a:buSzPts val="3000"/>
              <a:buFont typeface="Lexend Deca"/>
              <a:buChar char="■"/>
              <a:defRPr sz="3000">
                <a:latin typeface="Lexend Deca"/>
                <a:ea typeface="Lexend Deca"/>
                <a:cs typeface="Lexend Deca"/>
                <a:sym typeface="Lexend Deca"/>
              </a:defRPr>
            </a:lvl6pPr>
            <a:lvl7pPr indent="-419100" lvl="6" marL="3200400" rtl="0">
              <a:spcBef>
                <a:spcPts val="0"/>
              </a:spcBef>
              <a:spcAft>
                <a:spcPts val="0"/>
              </a:spcAft>
              <a:buSzPts val="3000"/>
              <a:buFont typeface="Lexend Deca"/>
              <a:buChar char="●"/>
              <a:defRPr sz="3000">
                <a:latin typeface="Lexend Deca"/>
                <a:ea typeface="Lexend Deca"/>
                <a:cs typeface="Lexend Deca"/>
                <a:sym typeface="Lexend Deca"/>
              </a:defRPr>
            </a:lvl7pPr>
            <a:lvl8pPr indent="-419100" lvl="7" marL="3657600" rtl="0">
              <a:spcBef>
                <a:spcPts val="0"/>
              </a:spcBef>
              <a:spcAft>
                <a:spcPts val="0"/>
              </a:spcAft>
              <a:buSzPts val="3000"/>
              <a:buFont typeface="Lexend Deca"/>
              <a:buChar char="○"/>
              <a:defRPr sz="3000">
                <a:latin typeface="Lexend Deca"/>
                <a:ea typeface="Lexend Deca"/>
                <a:cs typeface="Lexend Deca"/>
                <a:sym typeface="Lexend Deca"/>
              </a:defRPr>
            </a:lvl8pPr>
            <a:lvl9pPr indent="-419100" lvl="8" marL="4114800" rtl="0">
              <a:spcBef>
                <a:spcPts val="0"/>
              </a:spcBef>
              <a:spcAft>
                <a:spcPts val="0"/>
              </a:spcAft>
              <a:buSzPts val="3000"/>
              <a:buFont typeface="Lexend Deca"/>
              <a:buChar char="■"/>
              <a:defRPr sz="3000">
                <a:latin typeface="Lexend Deca"/>
                <a:ea typeface="Lexend Deca"/>
                <a:cs typeface="Lexend Deca"/>
                <a:sym typeface="Lexend Deca"/>
              </a:defRPr>
            </a:lvl9pPr>
          </a:lstStyle>
          <a:p/>
        </p:txBody>
      </p:sp>
      <p:sp>
        <p:nvSpPr>
          <p:cNvPr id="65" name="Google Shape;65;p16"/>
          <p:cNvSpPr txBox="1"/>
          <p:nvPr/>
        </p:nvSpPr>
        <p:spPr>
          <a:xfrm>
            <a:off x="826414" y="656117"/>
            <a:ext cx="613800" cy="65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7200">
                <a:solidFill>
                  <a:schemeClr val="lt1"/>
                </a:solidFill>
                <a:latin typeface="Muli"/>
                <a:ea typeface="Muli"/>
                <a:cs typeface="Muli"/>
                <a:sym typeface="Muli"/>
              </a:rPr>
              <a:t>“</a:t>
            </a:r>
            <a:endParaRPr sz="7200">
              <a:solidFill>
                <a:schemeClr val="lt1"/>
              </a:solidFill>
              <a:latin typeface="Muli"/>
              <a:ea typeface="Muli"/>
              <a:cs typeface="Muli"/>
              <a:sym typeface="Muli"/>
            </a:endParaRPr>
          </a:p>
        </p:txBody>
      </p:sp>
      <p:sp>
        <p:nvSpPr>
          <p:cNvPr id="66" name="Google Shape;66;p1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7" name="Shape 67"/>
        <p:cNvGrpSpPr/>
        <p:nvPr/>
      </p:nvGrpSpPr>
      <p:grpSpPr>
        <a:xfrm>
          <a:off x="0" y="0"/>
          <a:ext cx="0" cy="0"/>
          <a:chOff x="0" y="0"/>
          <a:chExt cx="0" cy="0"/>
        </a:xfrm>
      </p:grpSpPr>
      <p:pic>
        <p:nvPicPr>
          <p:cNvPr id="68" name="Google Shape;68;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69" name="Google Shape;69;p17"/>
          <p:cNvSpPr txBox="1"/>
          <p:nvPr>
            <p:ph type="title"/>
          </p:nvPr>
        </p:nvSpPr>
        <p:spPr>
          <a:xfrm>
            <a:off x="580550" y="205975"/>
            <a:ext cx="60144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0" name="Google Shape;70;p17"/>
          <p:cNvSpPr txBox="1"/>
          <p:nvPr>
            <p:ph idx="1" type="body"/>
          </p:nvPr>
        </p:nvSpPr>
        <p:spPr>
          <a:xfrm>
            <a:off x="580550" y="1352550"/>
            <a:ext cx="6014400" cy="31617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71" name="Google Shape;71;p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2" name="Shape 72"/>
        <p:cNvGrpSpPr/>
        <p:nvPr/>
      </p:nvGrpSpPr>
      <p:grpSpPr>
        <a:xfrm>
          <a:off x="0" y="0"/>
          <a:ext cx="0" cy="0"/>
          <a:chOff x="0" y="0"/>
          <a:chExt cx="0" cy="0"/>
        </a:xfrm>
      </p:grpSpPr>
      <p:pic>
        <p:nvPicPr>
          <p:cNvPr id="73" name="Google Shape;73;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74" name="Google Shape;74;p18"/>
          <p:cNvSpPr txBox="1"/>
          <p:nvPr>
            <p:ph type="title"/>
          </p:nvPr>
        </p:nvSpPr>
        <p:spPr>
          <a:xfrm>
            <a:off x="580550" y="205975"/>
            <a:ext cx="60144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5" name="Google Shape;75;p18"/>
          <p:cNvSpPr txBox="1"/>
          <p:nvPr>
            <p:ph idx="1" type="body"/>
          </p:nvPr>
        </p:nvSpPr>
        <p:spPr>
          <a:xfrm>
            <a:off x="580550" y="1352550"/>
            <a:ext cx="2841000" cy="31551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76" name="Google Shape;76;p18"/>
          <p:cNvSpPr txBox="1"/>
          <p:nvPr>
            <p:ph idx="2" type="body"/>
          </p:nvPr>
        </p:nvSpPr>
        <p:spPr>
          <a:xfrm>
            <a:off x="3753943" y="1352550"/>
            <a:ext cx="2841000" cy="31551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77" name="Google Shape;77;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78" name="Shape 78"/>
        <p:cNvGrpSpPr/>
        <p:nvPr/>
      </p:nvGrpSpPr>
      <p:grpSpPr>
        <a:xfrm>
          <a:off x="0" y="0"/>
          <a:ext cx="0" cy="0"/>
          <a:chOff x="0" y="0"/>
          <a:chExt cx="0" cy="0"/>
        </a:xfrm>
      </p:grpSpPr>
      <p:pic>
        <p:nvPicPr>
          <p:cNvPr id="79" name="Google Shape;79;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80" name="Google Shape;80;p19"/>
          <p:cNvSpPr txBox="1"/>
          <p:nvPr>
            <p:ph type="title"/>
          </p:nvPr>
        </p:nvSpPr>
        <p:spPr>
          <a:xfrm>
            <a:off x="580550" y="205975"/>
            <a:ext cx="64056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1" name="Google Shape;81;p19"/>
          <p:cNvSpPr txBox="1"/>
          <p:nvPr>
            <p:ph idx="1" type="body"/>
          </p:nvPr>
        </p:nvSpPr>
        <p:spPr>
          <a:xfrm>
            <a:off x="580550" y="1352550"/>
            <a:ext cx="2005800" cy="32022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2" name="Google Shape;82;p19"/>
          <p:cNvSpPr txBox="1"/>
          <p:nvPr>
            <p:ph idx="2" type="body"/>
          </p:nvPr>
        </p:nvSpPr>
        <p:spPr>
          <a:xfrm>
            <a:off x="2780447" y="1352550"/>
            <a:ext cx="2005800" cy="32022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3" name="Google Shape;83;p19"/>
          <p:cNvSpPr txBox="1"/>
          <p:nvPr>
            <p:ph idx="3" type="body"/>
          </p:nvPr>
        </p:nvSpPr>
        <p:spPr>
          <a:xfrm>
            <a:off x="4980344" y="1352550"/>
            <a:ext cx="2005800" cy="32022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4" name="Google Shape;84;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pic>
        <p:nvPicPr>
          <p:cNvPr id="86" name="Google Shape;86;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87" name="Google Shape;87;p20"/>
          <p:cNvSpPr txBox="1"/>
          <p:nvPr>
            <p:ph type="title"/>
          </p:nvPr>
        </p:nvSpPr>
        <p:spPr>
          <a:xfrm>
            <a:off x="580550" y="205975"/>
            <a:ext cx="60144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8" name="Google Shape;88;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pic>
        <p:nvPicPr>
          <p:cNvPr id="90" name="Google Shape;90;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91" name="Google Shape;91;p21"/>
          <p:cNvSpPr txBox="1"/>
          <p:nvPr>
            <p:ph idx="1" type="body"/>
          </p:nvPr>
        </p:nvSpPr>
        <p:spPr>
          <a:xfrm>
            <a:off x="580550" y="4406300"/>
            <a:ext cx="6135900" cy="519600"/>
          </a:xfrm>
          <a:prstGeom prst="rect">
            <a:avLst/>
          </a:prstGeom>
        </p:spPr>
        <p:txBody>
          <a:bodyPr anchorCtr="0" anchor="t" bIns="0" lIns="0" spcFirstLastPara="1" rIns="0" wrap="square" tIns="0">
            <a:noAutofit/>
          </a:bodyPr>
          <a:lstStyle>
            <a:lvl1pPr indent="-228600" lvl="0" marL="457200" rtl="0">
              <a:spcBef>
                <a:spcPts val="360"/>
              </a:spcBef>
              <a:spcAft>
                <a:spcPts val="0"/>
              </a:spcAft>
              <a:buSzPts val="1400"/>
              <a:buNone/>
              <a:defRPr sz="1400"/>
            </a:lvl1pPr>
          </a:lstStyle>
          <a:p/>
        </p:txBody>
      </p:sp>
      <p:sp>
        <p:nvSpPr>
          <p:cNvPr id="92" name="Google Shape;92;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mall circuit" type="blank">
  <p:cSld name="BLANK">
    <p:spTree>
      <p:nvGrpSpPr>
        <p:cNvPr id="93" name="Shape 93"/>
        <p:cNvGrpSpPr/>
        <p:nvPr/>
      </p:nvGrpSpPr>
      <p:grpSpPr>
        <a:xfrm>
          <a:off x="0" y="0"/>
          <a:ext cx="0" cy="0"/>
          <a:chOff x="0" y="0"/>
          <a:chExt cx="0" cy="0"/>
        </a:xfrm>
      </p:grpSpPr>
      <p:pic>
        <p:nvPicPr>
          <p:cNvPr id="94" name="Google Shape;94;p22"/>
          <p:cNvPicPr preferRelativeResize="0"/>
          <p:nvPr/>
        </p:nvPicPr>
        <p:blipFill>
          <a:blip r:embed="rId2">
            <a:alphaModFix/>
          </a:blip>
          <a:stretch>
            <a:fillRect/>
          </a:stretch>
        </p:blipFill>
        <p:spPr>
          <a:xfrm>
            <a:off x="0" y="0"/>
            <a:ext cx="9144000" cy="5143500"/>
          </a:xfrm>
          <a:prstGeom prst="rect">
            <a:avLst/>
          </a:prstGeom>
          <a:noFill/>
          <a:ln>
            <a:noFill/>
          </a:ln>
        </p:spPr>
      </p:pic>
      <p:sp>
        <p:nvSpPr>
          <p:cNvPr id="95" name="Google Shape;95;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Big circuit">
  <p:cSld name="BLANK_1">
    <p:spTree>
      <p:nvGrpSpPr>
        <p:cNvPr id="96" name="Shape 96"/>
        <p:cNvGrpSpPr/>
        <p:nvPr/>
      </p:nvGrpSpPr>
      <p:grpSpPr>
        <a:xfrm>
          <a:off x="0" y="0"/>
          <a:ext cx="0" cy="0"/>
          <a:chOff x="0" y="0"/>
          <a:chExt cx="0" cy="0"/>
        </a:xfrm>
      </p:grpSpPr>
      <p:pic>
        <p:nvPicPr>
          <p:cNvPr id="97" name="Google Shape;97;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98" name="Google Shape;98;p2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_1">
    <p:spTree>
      <p:nvGrpSpPr>
        <p:cNvPr id="99" name="Shape 99"/>
        <p:cNvGrpSpPr/>
        <p:nvPr/>
      </p:nvGrpSpPr>
      <p:grpSpPr>
        <a:xfrm>
          <a:off x="0" y="0"/>
          <a:ext cx="0" cy="0"/>
          <a:chOff x="0" y="0"/>
          <a:chExt cx="0" cy="0"/>
        </a:xfrm>
      </p:grpSpPr>
      <p:sp>
        <p:nvSpPr>
          <p:cNvPr id="100" name="Google Shape;100;p2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1" name="Shape 101"/>
        <p:cNvGrpSpPr/>
        <p:nvPr/>
      </p:nvGrpSpPr>
      <p:grpSpPr>
        <a:xfrm>
          <a:off x="0" y="0"/>
          <a:ext cx="0" cy="0"/>
          <a:chOff x="0" y="0"/>
          <a:chExt cx="0" cy="0"/>
        </a:xfrm>
      </p:grpSpPr>
      <p:sp>
        <p:nvSpPr>
          <p:cNvPr id="102" name="Google Shape;102;p25"/>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3" name="Google Shape;103;p25"/>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algn="ctr">
              <a:lnSpc>
                <a:spcPct val="100000"/>
              </a:lnSpc>
              <a:spcBef>
                <a:spcPts val="60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4" name="Google Shape;104;p25"/>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1" name="Shape 111"/>
        <p:cNvGrpSpPr/>
        <p:nvPr/>
      </p:nvGrpSpPr>
      <p:grpSpPr>
        <a:xfrm>
          <a:off x="0" y="0"/>
          <a:ext cx="0" cy="0"/>
          <a:chOff x="0" y="0"/>
          <a:chExt cx="0" cy="0"/>
        </a:xfrm>
      </p:grpSpPr>
      <p:sp>
        <p:nvSpPr>
          <p:cNvPr id="112" name="Google Shape;112;p27"/>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Char char="○"/>
              <a:defRPr/>
            </a:lvl2pPr>
            <a:lvl3pPr lvl="2" marR="0" algn="l">
              <a:lnSpc>
                <a:spcPct val="100000"/>
              </a:lnSpc>
              <a:spcBef>
                <a:spcPts val="0"/>
              </a:spcBef>
              <a:spcAft>
                <a:spcPts val="0"/>
              </a:spcAft>
              <a:buSzPts val="1400"/>
              <a:buChar char="■"/>
              <a:defRPr/>
            </a:lvl3pPr>
            <a:lvl4pPr lvl="3" marR="0" algn="l">
              <a:lnSpc>
                <a:spcPct val="100000"/>
              </a:lnSpc>
              <a:spcBef>
                <a:spcPts val="0"/>
              </a:spcBef>
              <a:spcAft>
                <a:spcPts val="0"/>
              </a:spcAft>
              <a:buSzPts val="1400"/>
              <a:buChar char="●"/>
              <a:defRPr/>
            </a:lvl4pPr>
            <a:lvl5pPr lvl="4" marR="0" algn="l">
              <a:lnSpc>
                <a:spcPct val="100000"/>
              </a:lnSpc>
              <a:spcBef>
                <a:spcPts val="0"/>
              </a:spcBef>
              <a:spcAft>
                <a:spcPts val="0"/>
              </a:spcAft>
              <a:buSzPts val="1400"/>
              <a:buChar char="○"/>
              <a:defRPr/>
            </a:lvl5pPr>
            <a:lvl6pPr lvl="5" marR="0" algn="l">
              <a:lnSpc>
                <a:spcPct val="100000"/>
              </a:lnSpc>
              <a:spcBef>
                <a:spcPts val="0"/>
              </a:spcBef>
              <a:spcAft>
                <a:spcPts val="0"/>
              </a:spcAft>
              <a:buSzPts val="1400"/>
              <a:buChar char="■"/>
              <a:defRPr/>
            </a:lvl6pPr>
            <a:lvl7pPr lvl="6" marR="0" algn="l">
              <a:lnSpc>
                <a:spcPct val="100000"/>
              </a:lnSpc>
              <a:spcBef>
                <a:spcPts val="0"/>
              </a:spcBef>
              <a:spcAft>
                <a:spcPts val="0"/>
              </a:spcAft>
              <a:buSzPts val="1400"/>
              <a:buChar char="●"/>
              <a:defRPr/>
            </a:lvl7pPr>
            <a:lvl8pPr lvl="7" marR="0" algn="l">
              <a:lnSpc>
                <a:spcPct val="100000"/>
              </a:lnSpc>
              <a:spcBef>
                <a:spcPts val="0"/>
              </a:spcBef>
              <a:spcAft>
                <a:spcPts val="0"/>
              </a:spcAft>
              <a:buSzPts val="1400"/>
              <a:buChar char="○"/>
              <a:defRPr/>
            </a:lvl8pPr>
            <a:lvl9pPr lvl="8" marR="0" algn="l">
              <a:lnSpc>
                <a:spcPct val="100000"/>
              </a:lnSpc>
              <a:spcBef>
                <a:spcPts val="0"/>
              </a:spcBef>
              <a:spcAft>
                <a:spcPts val="0"/>
              </a:spcAft>
              <a:buSzPts val="1400"/>
              <a:buChar char="■"/>
              <a:defRPr/>
            </a:lvl9pPr>
          </a:lstStyle>
          <a:p/>
        </p:txBody>
      </p:sp>
      <p:sp>
        <p:nvSpPr>
          <p:cNvPr id="113" name="Google Shape;113;p27"/>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14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14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1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9pPr>
          </a:lstStyle>
          <a:p/>
        </p:txBody>
      </p:sp>
      <p:sp>
        <p:nvSpPr>
          <p:cNvPr id="114" name="Google Shape;114;p2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15" name="Google Shape;115;p2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16" name="Google Shape;116;p2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sp>
        <p:nvSpPr>
          <p:cNvPr id="118" name="Google Shape;118;p2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119" name="Google Shape;119;p28"/>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SzPts val="1400"/>
              <a:buChar char="•"/>
              <a:defRPr sz="2800"/>
            </a:lvl1pPr>
            <a:lvl2pPr indent="-317500" lvl="1" marL="914400" algn="l">
              <a:lnSpc>
                <a:spcPct val="100000"/>
              </a:lnSpc>
              <a:spcBef>
                <a:spcPts val="560"/>
              </a:spcBef>
              <a:spcAft>
                <a:spcPts val="0"/>
              </a:spcAft>
              <a:buSzPts val="1400"/>
              <a:buChar char="–"/>
              <a:defRPr sz="2400"/>
            </a:lvl2pPr>
            <a:lvl3pPr indent="-317500" lvl="2" marL="1371600" algn="l">
              <a:lnSpc>
                <a:spcPct val="100000"/>
              </a:lnSpc>
              <a:spcBef>
                <a:spcPts val="480"/>
              </a:spcBef>
              <a:spcAft>
                <a:spcPts val="0"/>
              </a:spcAft>
              <a:buSzPts val="1400"/>
              <a:buChar char="•"/>
              <a:defRPr sz="2000"/>
            </a:lvl3pPr>
            <a:lvl4pPr indent="-317500" lvl="3" marL="1828800" algn="l">
              <a:lnSpc>
                <a:spcPct val="100000"/>
              </a:lnSpc>
              <a:spcBef>
                <a:spcPts val="400"/>
              </a:spcBef>
              <a:spcAft>
                <a:spcPts val="0"/>
              </a:spcAft>
              <a:buSzPts val="1400"/>
              <a:buChar char="–"/>
              <a:defRPr sz="1800"/>
            </a:lvl4pPr>
            <a:lvl5pPr indent="-317500" lvl="4" marL="2286000" algn="l">
              <a:lnSpc>
                <a:spcPct val="100000"/>
              </a:lnSpc>
              <a:spcBef>
                <a:spcPts val="400"/>
              </a:spcBef>
              <a:spcAft>
                <a:spcPts val="0"/>
              </a:spcAft>
              <a:buSzPts val="1400"/>
              <a:buChar char="»"/>
              <a:defRPr sz="1800"/>
            </a:lvl5pPr>
            <a:lvl6pPr indent="-317500" lvl="5" marL="2743200" algn="l">
              <a:lnSpc>
                <a:spcPct val="100000"/>
              </a:lnSpc>
              <a:spcBef>
                <a:spcPts val="400"/>
              </a:spcBef>
              <a:spcAft>
                <a:spcPts val="0"/>
              </a:spcAft>
              <a:buSzPts val="1400"/>
              <a:buChar char="•"/>
              <a:defRPr sz="1800"/>
            </a:lvl6pPr>
            <a:lvl7pPr indent="-317500" lvl="6" marL="3200400" algn="l">
              <a:lnSpc>
                <a:spcPct val="100000"/>
              </a:lnSpc>
              <a:spcBef>
                <a:spcPts val="400"/>
              </a:spcBef>
              <a:spcAft>
                <a:spcPts val="0"/>
              </a:spcAft>
              <a:buSzPts val="1400"/>
              <a:buChar char="•"/>
              <a:defRPr sz="1800"/>
            </a:lvl7pPr>
            <a:lvl8pPr indent="-317500" lvl="7" marL="3657600" algn="l">
              <a:lnSpc>
                <a:spcPct val="100000"/>
              </a:lnSpc>
              <a:spcBef>
                <a:spcPts val="400"/>
              </a:spcBef>
              <a:spcAft>
                <a:spcPts val="0"/>
              </a:spcAft>
              <a:buSzPts val="1400"/>
              <a:buChar char="•"/>
              <a:defRPr sz="1800"/>
            </a:lvl8pPr>
            <a:lvl9pPr indent="-317500" lvl="8" marL="4114800" algn="l">
              <a:lnSpc>
                <a:spcPct val="100000"/>
              </a:lnSpc>
              <a:spcBef>
                <a:spcPts val="400"/>
              </a:spcBef>
              <a:spcAft>
                <a:spcPts val="0"/>
              </a:spcAft>
              <a:buSzPts val="1400"/>
              <a:buChar char="•"/>
              <a:defRPr sz="1800"/>
            </a:lvl9pPr>
          </a:lstStyle>
          <a:p/>
        </p:txBody>
      </p:sp>
      <p:sp>
        <p:nvSpPr>
          <p:cNvPr id="120" name="Google Shape;120;p28"/>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SzPts val="1400"/>
              <a:buChar char="•"/>
              <a:defRPr sz="2800"/>
            </a:lvl1pPr>
            <a:lvl2pPr indent="-317500" lvl="1" marL="914400" algn="l">
              <a:lnSpc>
                <a:spcPct val="100000"/>
              </a:lnSpc>
              <a:spcBef>
                <a:spcPts val="560"/>
              </a:spcBef>
              <a:spcAft>
                <a:spcPts val="0"/>
              </a:spcAft>
              <a:buSzPts val="1400"/>
              <a:buChar char="–"/>
              <a:defRPr sz="2400"/>
            </a:lvl2pPr>
            <a:lvl3pPr indent="-317500" lvl="2" marL="1371600" algn="l">
              <a:lnSpc>
                <a:spcPct val="100000"/>
              </a:lnSpc>
              <a:spcBef>
                <a:spcPts val="480"/>
              </a:spcBef>
              <a:spcAft>
                <a:spcPts val="0"/>
              </a:spcAft>
              <a:buSzPts val="1400"/>
              <a:buChar char="•"/>
              <a:defRPr sz="2000"/>
            </a:lvl3pPr>
            <a:lvl4pPr indent="-317500" lvl="3" marL="1828800" algn="l">
              <a:lnSpc>
                <a:spcPct val="100000"/>
              </a:lnSpc>
              <a:spcBef>
                <a:spcPts val="400"/>
              </a:spcBef>
              <a:spcAft>
                <a:spcPts val="0"/>
              </a:spcAft>
              <a:buSzPts val="1400"/>
              <a:buChar char="–"/>
              <a:defRPr sz="1800"/>
            </a:lvl4pPr>
            <a:lvl5pPr indent="-317500" lvl="4" marL="2286000" algn="l">
              <a:lnSpc>
                <a:spcPct val="100000"/>
              </a:lnSpc>
              <a:spcBef>
                <a:spcPts val="400"/>
              </a:spcBef>
              <a:spcAft>
                <a:spcPts val="0"/>
              </a:spcAft>
              <a:buSzPts val="1400"/>
              <a:buChar char="»"/>
              <a:defRPr sz="1800"/>
            </a:lvl5pPr>
            <a:lvl6pPr indent="-317500" lvl="5" marL="2743200" algn="l">
              <a:lnSpc>
                <a:spcPct val="100000"/>
              </a:lnSpc>
              <a:spcBef>
                <a:spcPts val="400"/>
              </a:spcBef>
              <a:spcAft>
                <a:spcPts val="0"/>
              </a:spcAft>
              <a:buSzPts val="1400"/>
              <a:buChar char="•"/>
              <a:defRPr sz="1800"/>
            </a:lvl6pPr>
            <a:lvl7pPr indent="-317500" lvl="6" marL="3200400" algn="l">
              <a:lnSpc>
                <a:spcPct val="100000"/>
              </a:lnSpc>
              <a:spcBef>
                <a:spcPts val="400"/>
              </a:spcBef>
              <a:spcAft>
                <a:spcPts val="0"/>
              </a:spcAft>
              <a:buSzPts val="1400"/>
              <a:buChar char="•"/>
              <a:defRPr sz="1800"/>
            </a:lvl7pPr>
            <a:lvl8pPr indent="-317500" lvl="7" marL="3657600" algn="l">
              <a:lnSpc>
                <a:spcPct val="100000"/>
              </a:lnSpc>
              <a:spcBef>
                <a:spcPts val="400"/>
              </a:spcBef>
              <a:spcAft>
                <a:spcPts val="0"/>
              </a:spcAft>
              <a:buSzPts val="1400"/>
              <a:buChar char="•"/>
              <a:defRPr sz="1800"/>
            </a:lvl8pPr>
            <a:lvl9pPr indent="-317500" lvl="8" marL="4114800" algn="l">
              <a:lnSpc>
                <a:spcPct val="100000"/>
              </a:lnSpc>
              <a:spcBef>
                <a:spcPts val="400"/>
              </a:spcBef>
              <a:spcAft>
                <a:spcPts val="0"/>
              </a:spcAft>
              <a:buSzPts val="1400"/>
              <a:buChar char="•"/>
              <a:defRPr sz="1800"/>
            </a:lvl9pPr>
          </a:lstStyle>
          <a:p/>
        </p:txBody>
      </p:sp>
      <p:sp>
        <p:nvSpPr>
          <p:cNvPr id="121" name="Google Shape;121;p2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22" name="Google Shape;122;p2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23" name="Google Shape;123;p2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4" name="Shape 124"/>
        <p:cNvGrpSpPr/>
        <p:nvPr/>
      </p:nvGrpSpPr>
      <p:grpSpPr>
        <a:xfrm>
          <a:off x="0" y="0"/>
          <a:ext cx="0" cy="0"/>
          <a:chOff x="0" y="0"/>
          <a:chExt cx="0" cy="0"/>
        </a:xfrm>
      </p:grpSpPr>
      <p:sp>
        <p:nvSpPr>
          <p:cNvPr id="125" name="Google Shape;125;p29"/>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126" name="Google Shape;126;p29"/>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Clr>
                <a:schemeClr val="dk1"/>
              </a:buClr>
              <a:buSzPts val="1400"/>
              <a:buFont typeface="Arial"/>
              <a:buChar char="•"/>
              <a:defRPr sz="3200">
                <a:solidFill>
                  <a:schemeClr val="dk1"/>
                </a:solidFill>
                <a:latin typeface="Calibri"/>
                <a:ea typeface="Calibri"/>
                <a:cs typeface="Calibri"/>
                <a:sym typeface="Calibri"/>
              </a:defRPr>
            </a:lvl1pPr>
            <a:lvl2pPr indent="-317500" lvl="1" marL="914400" algn="l">
              <a:lnSpc>
                <a:spcPct val="100000"/>
              </a:lnSpc>
              <a:spcBef>
                <a:spcPts val="560"/>
              </a:spcBef>
              <a:spcAft>
                <a:spcPts val="0"/>
              </a:spcAft>
              <a:buClr>
                <a:schemeClr val="dk1"/>
              </a:buClr>
              <a:buSzPts val="1400"/>
              <a:buFont typeface="Arial"/>
              <a:buChar char="–"/>
              <a:defRPr sz="2800">
                <a:solidFill>
                  <a:schemeClr val="dk1"/>
                </a:solidFill>
                <a:latin typeface="Calibri"/>
                <a:ea typeface="Calibri"/>
                <a:cs typeface="Calibri"/>
                <a:sym typeface="Calibri"/>
              </a:defRPr>
            </a:lvl2pPr>
            <a:lvl3pPr indent="-317500" lvl="2" marL="1371600" algn="l">
              <a:lnSpc>
                <a:spcPct val="100000"/>
              </a:lnSpc>
              <a:spcBef>
                <a:spcPts val="480"/>
              </a:spcBef>
              <a:spcAft>
                <a:spcPts val="0"/>
              </a:spcAft>
              <a:buClr>
                <a:schemeClr val="dk1"/>
              </a:buClr>
              <a:buSzPts val="1400"/>
              <a:buFont typeface="Arial"/>
              <a:buChar char="•"/>
              <a:defRPr sz="2400">
                <a:solidFill>
                  <a:schemeClr val="dk1"/>
                </a:solidFill>
                <a:latin typeface="Calibri"/>
                <a:ea typeface="Calibri"/>
                <a:cs typeface="Calibri"/>
                <a:sym typeface="Calibri"/>
              </a:defRPr>
            </a:lvl3pPr>
            <a:lvl4pPr indent="-317500" lvl="3" marL="18288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4pPr>
            <a:lvl5pPr indent="-317500" lvl="4" marL="22860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5pPr>
            <a:lvl6pPr indent="-317500" lvl="5" marL="27432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6pPr>
            <a:lvl7pPr indent="-317500" lvl="6" marL="32004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7pPr>
            <a:lvl8pPr indent="-317500" lvl="7" marL="36576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8pPr>
            <a:lvl9pPr indent="-317500" lvl="8" marL="41148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9pPr>
          </a:lstStyle>
          <a:p/>
        </p:txBody>
      </p:sp>
      <p:sp>
        <p:nvSpPr>
          <p:cNvPr id="127" name="Google Shape;127;p2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28" name="Google Shape;128;p2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29" name="Google Shape;129;p2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0" name="Shape 130"/>
        <p:cNvGrpSpPr/>
        <p:nvPr/>
      </p:nvGrpSpPr>
      <p:grpSpPr>
        <a:xfrm>
          <a:off x="0" y="0"/>
          <a:ext cx="0" cy="0"/>
          <a:chOff x="0" y="0"/>
          <a:chExt cx="0" cy="0"/>
        </a:xfrm>
      </p:grpSpPr>
      <p:sp>
        <p:nvSpPr>
          <p:cNvPr id="131" name="Google Shape;131;p30"/>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1" sz="4000" cap="none"/>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132" name="Google Shape;132;p30"/>
          <p:cNvSpPr txBox="1"/>
          <p:nvPr>
            <p:ph idx="1" type="body"/>
          </p:nvPr>
        </p:nvSpPr>
        <p:spPr>
          <a:xfrm>
            <a:off x="722313" y="2180035"/>
            <a:ext cx="7772400" cy="1125000"/>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640"/>
              </a:spcBef>
              <a:spcAft>
                <a:spcPts val="0"/>
              </a:spcAft>
              <a:buClr>
                <a:srgbClr val="888888"/>
              </a:buClr>
              <a:buSzPts val="1400"/>
              <a:buFont typeface="Calibri"/>
              <a:buNone/>
              <a:defRPr sz="2000">
                <a:solidFill>
                  <a:srgbClr val="888888"/>
                </a:solidFill>
              </a:defRPr>
            </a:lvl1pPr>
            <a:lvl2pPr indent="-228600" lvl="1" marL="914400" algn="l">
              <a:lnSpc>
                <a:spcPct val="100000"/>
              </a:lnSpc>
              <a:spcBef>
                <a:spcPts val="560"/>
              </a:spcBef>
              <a:spcAft>
                <a:spcPts val="0"/>
              </a:spcAft>
              <a:buClr>
                <a:srgbClr val="888888"/>
              </a:buClr>
              <a:buSzPts val="1400"/>
              <a:buFont typeface="Calibri"/>
              <a:buNone/>
              <a:defRPr sz="1800">
                <a:solidFill>
                  <a:srgbClr val="888888"/>
                </a:solidFill>
              </a:defRPr>
            </a:lvl2pPr>
            <a:lvl3pPr indent="-228600" lvl="2" marL="1371600" algn="l">
              <a:lnSpc>
                <a:spcPct val="100000"/>
              </a:lnSpc>
              <a:spcBef>
                <a:spcPts val="480"/>
              </a:spcBef>
              <a:spcAft>
                <a:spcPts val="0"/>
              </a:spcAft>
              <a:buClr>
                <a:srgbClr val="888888"/>
              </a:buClr>
              <a:buSzPts val="1400"/>
              <a:buFont typeface="Calibri"/>
              <a:buNone/>
              <a:defRPr sz="1600">
                <a:solidFill>
                  <a:srgbClr val="888888"/>
                </a:solidFill>
              </a:defRPr>
            </a:lvl3pPr>
            <a:lvl4pPr indent="-228600" lvl="3" marL="1828800" algn="l">
              <a:lnSpc>
                <a:spcPct val="100000"/>
              </a:lnSpc>
              <a:spcBef>
                <a:spcPts val="400"/>
              </a:spcBef>
              <a:spcAft>
                <a:spcPts val="0"/>
              </a:spcAft>
              <a:buClr>
                <a:srgbClr val="888888"/>
              </a:buClr>
              <a:buSzPts val="1400"/>
              <a:buFont typeface="Calibri"/>
              <a:buNone/>
              <a:defRPr sz="1400">
                <a:solidFill>
                  <a:srgbClr val="888888"/>
                </a:solidFill>
              </a:defRPr>
            </a:lvl4pPr>
            <a:lvl5pPr indent="-228600" lvl="4" marL="2286000" algn="l">
              <a:lnSpc>
                <a:spcPct val="100000"/>
              </a:lnSpc>
              <a:spcBef>
                <a:spcPts val="400"/>
              </a:spcBef>
              <a:spcAft>
                <a:spcPts val="0"/>
              </a:spcAft>
              <a:buClr>
                <a:srgbClr val="888888"/>
              </a:buClr>
              <a:buSzPts val="1400"/>
              <a:buFont typeface="Calibri"/>
              <a:buNone/>
              <a:defRPr sz="1400">
                <a:solidFill>
                  <a:srgbClr val="888888"/>
                </a:solidFill>
              </a:defRPr>
            </a:lvl5pPr>
            <a:lvl6pPr indent="-228600" lvl="5" marL="2743200" algn="l">
              <a:lnSpc>
                <a:spcPct val="100000"/>
              </a:lnSpc>
              <a:spcBef>
                <a:spcPts val="400"/>
              </a:spcBef>
              <a:spcAft>
                <a:spcPts val="0"/>
              </a:spcAft>
              <a:buClr>
                <a:srgbClr val="888888"/>
              </a:buClr>
              <a:buSzPts val="1400"/>
              <a:buFont typeface="Calibri"/>
              <a:buNone/>
              <a:defRPr sz="1400">
                <a:solidFill>
                  <a:srgbClr val="888888"/>
                </a:solidFill>
              </a:defRPr>
            </a:lvl6pPr>
            <a:lvl7pPr indent="-228600" lvl="6" marL="3200400" algn="l">
              <a:lnSpc>
                <a:spcPct val="100000"/>
              </a:lnSpc>
              <a:spcBef>
                <a:spcPts val="400"/>
              </a:spcBef>
              <a:spcAft>
                <a:spcPts val="0"/>
              </a:spcAft>
              <a:buClr>
                <a:srgbClr val="888888"/>
              </a:buClr>
              <a:buSzPts val="1400"/>
              <a:buFont typeface="Calibri"/>
              <a:buNone/>
              <a:defRPr sz="1400">
                <a:solidFill>
                  <a:srgbClr val="888888"/>
                </a:solidFill>
              </a:defRPr>
            </a:lvl7pPr>
            <a:lvl8pPr indent="-228600" lvl="7" marL="3657600" algn="l">
              <a:lnSpc>
                <a:spcPct val="100000"/>
              </a:lnSpc>
              <a:spcBef>
                <a:spcPts val="400"/>
              </a:spcBef>
              <a:spcAft>
                <a:spcPts val="0"/>
              </a:spcAft>
              <a:buClr>
                <a:srgbClr val="888888"/>
              </a:buClr>
              <a:buSzPts val="1400"/>
              <a:buFont typeface="Calibri"/>
              <a:buNone/>
              <a:defRPr sz="1400">
                <a:solidFill>
                  <a:srgbClr val="888888"/>
                </a:solidFill>
              </a:defRPr>
            </a:lvl8pPr>
            <a:lvl9pPr indent="-228600" lvl="8" marL="4114800" algn="l">
              <a:lnSpc>
                <a:spcPct val="100000"/>
              </a:lnSpc>
              <a:spcBef>
                <a:spcPts val="400"/>
              </a:spcBef>
              <a:spcAft>
                <a:spcPts val="0"/>
              </a:spcAft>
              <a:buClr>
                <a:srgbClr val="888888"/>
              </a:buClr>
              <a:buSzPts val="1400"/>
              <a:buFont typeface="Calibri"/>
              <a:buNone/>
              <a:defRPr sz="1400">
                <a:solidFill>
                  <a:srgbClr val="888888"/>
                </a:solidFill>
              </a:defRPr>
            </a:lvl9pPr>
          </a:lstStyle>
          <a:p/>
        </p:txBody>
      </p:sp>
      <p:sp>
        <p:nvSpPr>
          <p:cNvPr id="133" name="Google Shape;133;p3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34" name="Google Shape;134;p3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35" name="Google Shape;135;p3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6" name="Shape 136"/>
        <p:cNvGrpSpPr/>
        <p:nvPr/>
      </p:nvGrpSpPr>
      <p:grpSpPr>
        <a:xfrm>
          <a:off x="0" y="0"/>
          <a:ext cx="0" cy="0"/>
          <a:chOff x="0" y="0"/>
          <a:chExt cx="0" cy="0"/>
        </a:xfrm>
      </p:grpSpPr>
      <p:sp>
        <p:nvSpPr>
          <p:cNvPr id="137" name="Google Shape;137;p31"/>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138" name="Google Shape;138;p31"/>
          <p:cNvSpPr txBox="1"/>
          <p:nvPr>
            <p:ph idx="1" type="body"/>
          </p:nvPr>
        </p:nvSpPr>
        <p:spPr>
          <a:xfrm>
            <a:off x="457200" y="1151335"/>
            <a:ext cx="4040100" cy="479700"/>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640"/>
              </a:spcBef>
              <a:spcAft>
                <a:spcPts val="0"/>
              </a:spcAft>
              <a:buSzPts val="1400"/>
              <a:buFont typeface="Calibri"/>
              <a:buNone/>
              <a:defRPr b="1" sz="2400"/>
            </a:lvl1pPr>
            <a:lvl2pPr indent="-228600" lvl="1" marL="914400" algn="l">
              <a:lnSpc>
                <a:spcPct val="100000"/>
              </a:lnSpc>
              <a:spcBef>
                <a:spcPts val="560"/>
              </a:spcBef>
              <a:spcAft>
                <a:spcPts val="0"/>
              </a:spcAft>
              <a:buSzPts val="1400"/>
              <a:buFont typeface="Calibri"/>
              <a:buNone/>
              <a:defRPr b="1" sz="2000"/>
            </a:lvl2pPr>
            <a:lvl3pPr indent="-228600" lvl="2" marL="1371600" algn="l">
              <a:lnSpc>
                <a:spcPct val="100000"/>
              </a:lnSpc>
              <a:spcBef>
                <a:spcPts val="480"/>
              </a:spcBef>
              <a:spcAft>
                <a:spcPts val="0"/>
              </a:spcAft>
              <a:buSzPts val="1400"/>
              <a:buFont typeface="Calibri"/>
              <a:buNone/>
              <a:defRPr b="1" sz="1800"/>
            </a:lvl3pPr>
            <a:lvl4pPr indent="-228600" lvl="3" marL="1828800" algn="l">
              <a:lnSpc>
                <a:spcPct val="100000"/>
              </a:lnSpc>
              <a:spcBef>
                <a:spcPts val="400"/>
              </a:spcBef>
              <a:spcAft>
                <a:spcPts val="0"/>
              </a:spcAft>
              <a:buSzPts val="1400"/>
              <a:buFont typeface="Calibri"/>
              <a:buNone/>
              <a:defRPr b="1" sz="1600"/>
            </a:lvl4pPr>
            <a:lvl5pPr indent="-228600" lvl="4" marL="2286000" algn="l">
              <a:lnSpc>
                <a:spcPct val="100000"/>
              </a:lnSpc>
              <a:spcBef>
                <a:spcPts val="400"/>
              </a:spcBef>
              <a:spcAft>
                <a:spcPts val="0"/>
              </a:spcAft>
              <a:buSzPts val="1400"/>
              <a:buFont typeface="Calibri"/>
              <a:buNone/>
              <a:defRPr b="1" sz="1600"/>
            </a:lvl5pPr>
            <a:lvl6pPr indent="-228600" lvl="5" marL="2743200" algn="l">
              <a:lnSpc>
                <a:spcPct val="100000"/>
              </a:lnSpc>
              <a:spcBef>
                <a:spcPts val="400"/>
              </a:spcBef>
              <a:spcAft>
                <a:spcPts val="0"/>
              </a:spcAft>
              <a:buSzPts val="1400"/>
              <a:buFont typeface="Calibri"/>
              <a:buNone/>
              <a:defRPr b="1" sz="1600"/>
            </a:lvl6pPr>
            <a:lvl7pPr indent="-228600" lvl="6" marL="3200400" algn="l">
              <a:lnSpc>
                <a:spcPct val="100000"/>
              </a:lnSpc>
              <a:spcBef>
                <a:spcPts val="400"/>
              </a:spcBef>
              <a:spcAft>
                <a:spcPts val="0"/>
              </a:spcAft>
              <a:buSzPts val="1400"/>
              <a:buFont typeface="Calibri"/>
              <a:buNone/>
              <a:defRPr b="1" sz="1600"/>
            </a:lvl7pPr>
            <a:lvl8pPr indent="-228600" lvl="7" marL="3657600" algn="l">
              <a:lnSpc>
                <a:spcPct val="100000"/>
              </a:lnSpc>
              <a:spcBef>
                <a:spcPts val="400"/>
              </a:spcBef>
              <a:spcAft>
                <a:spcPts val="0"/>
              </a:spcAft>
              <a:buSzPts val="1400"/>
              <a:buFont typeface="Calibri"/>
              <a:buNone/>
              <a:defRPr b="1" sz="1600"/>
            </a:lvl8pPr>
            <a:lvl9pPr indent="-228600" lvl="8" marL="4114800" algn="l">
              <a:lnSpc>
                <a:spcPct val="100000"/>
              </a:lnSpc>
              <a:spcBef>
                <a:spcPts val="400"/>
              </a:spcBef>
              <a:spcAft>
                <a:spcPts val="0"/>
              </a:spcAft>
              <a:buSzPts val="1400"/>
              <a:buFont typeface="Calibri"/>
              <a:buNone/>
              <a:defRPr b="1" sz="1600"/>
            </a:lvl9pPr>
          </a:lstStyle>
          <a:p/>
        </p:txBody>
      </p:sp>
      <p:sp>
        <p:nvSpPr>
          <p:cNvPr id="139" name="Google Shape;139;p31"/>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SzPts val="1400"/>
              <a:buChar char="•"/>
              <a:defRPr sz="2400"/>
            </a:lvl1pPr>
            <a:lvl2pPr indent="-317500" lvl="1" marL="914400" algn="l">
              <a:lnSpc>
                <a:spcPct val="100000"/>
              </a:lnSpc>
              <a:spcBef>
                <a:spcPts val="560"/>
              </a:spcBef>
              <a:spcAft>
                <a:spcPts val="0"/>
              </a:spcAft>
              <a:buSzPts val="1400"/>
              <a:buChar char="–"/>
              <a:defRPr sz="2000"/>
            </a:lvl2pPr>
            <a:lvl3pPr indent="-317500" lvl="2" marL="1371600" algn="l">
              <a:lnSpc>
                <a:spcPct val="100000"/>
              </a:lnSpc>
              <a:spcBef>
                <a:spcPts val="480"/>
              </a:spcBef>
              <a:spcAft>
                <a:spcPts val="0"/>
              </a:spcAft>
              <a:buSzPts val="1400"/>
              <a:buChar char="•"/>
              <a:defRPr sz="1800"/>
            </a:lvl3pPr>
            <a:lvl4pPr indent="-317500" lvl="3" marL="1828800" algn="l">
              <a:lnSpc>
                <a:spcPct val="100000"/>
              </a:lnSpc>
              <a:spcBef>
                <a:spcPts val="400"/>
              </a:spcBef>
              <a:spcAft>
                <a:spcPts val="0"/>
              </a:spcAft>
              <a:buSzPts val="1400"/>
              <a:buChar char="–"/>
              <a:defRPr sz="1600"/>
            </a:lvl4pPr>
            <a:lvl5pPr indent="-317500" lvl="4" marL="2286000" algn="l">
              <a:lnSpc>
                <a:spcPct val="100000"/>
              </a:lnSpc>
              <a:spcBef>
                <a:spcPts val="400"/>
              </a:spcBef>
              <a:spcAft>
                <a:spcPts val="0"/>
              </a:spcAft>
              <a:buSzPts val="1400"/>
              <a:buChar char="»"/>
              <a:defRPr sz="1600"/>
            </a:lvl5pPr>
            <a:lvl6pPr indent="-317500" lvl="5" marL="2743200" algn="l">
              <a:lnSpc>
                <a:spcPct val="100000"/>
              </a:lnSpc>
              <a:spcBef>
                <a:spcPts val="400"/>
              </a:spcBef>
              <a:spcAft>
                <a:spcPts val="0"/>
              </a:spcAft>
              <a:buSzPts val="1400"/>
              <a:buChar char="•"/>
              <a:defRPr sz="1600"/>
            </a:lvl6pPr>
            <a:lvl7pPr indent="-317500" lvl="6" marL="3200400" algn="l">
              <a:lnSpc>
                <a:spcPct val="100000"/>
              </a:lnSpc>
              <a:spcBef>
                <a:spcPts val="400"/>
              </a:spcBef>
              <a:spcAft>
                <a:spcPts val="0"/>
              </a:spcAft>
              <a:buSzPts val="1400"/>
              <a:buChar char="•"/>
              <a:defRPr sz="1600"/>
            </a:lvl7pPr>
            <a:lvl8pPr indent="-317500" lvl="7" marL="3657600" algn="l">
              <a:lnSpc>
                <a:spcPct val="100000"/>
              </a:lnSpc>
              <a:spcBef>
                <a:spcPts val="400"/>
              </a:spcBef>
              <a:spcAft>
                <a:spcPts val="0"/>
              </a:spcAft>
              <a:buSzPts val="1400"/>
              <a:buChar char="•"/>
              <a:defRPr sz="1600"/>
            </a:lvl8pPr>
            <a:lvl9pPr indent="-317500" lvl="8" marL="4114800" algn="l">
              <a:lnSpc>
                <a:spcPct val="100000"/>
              </a:lnSpc>
              <a:spcBef>
                <a:spcPts val="400"/>
              </a:spcBef>
              <a:spcAft>
                <a:spcPts val="0"/>
              </a:spcAft>
              <a:buSzPts val="1400"/>
              <a:buChar char="•"/>
              <a:defRPr sz="1600"/>
            </a:lvl9pPr>
          </a:lstStyle>
          <a:p/>
        </p:txBody>
      </p:sp>
      <p:sp>
        <p:nvSpPr>
          <p:cNvPr id="140" name="Google Shape;140;p31"/>
          <p:cNvSpPr txBox="1"/>
          <p:nvPr>
            <p:ph idx="3" type="body"/>
          </p:nvPr>
        </p:nvSpPr>
        <p:spPr>
          <a:xfrm>
            <a:off x="4645025" y="1151335"/>
            <a:ext cx="4041900" cy="479700"/>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640"/>
              </a:spcBef>
              <a:spcAft>
                <a:spcPts val="0"/>
              </a:spcAft>
              <a:buSzPts val="1400"/>
              <a:buFont typeface="Calibri"/>
              <a:buNone/>
              <a:defRPr b="1" sz="2400"/>
            </a:lvl1pPr>
            <a:lvl2pPr indent="-228600" lvl="1" marL="914400" algn="l">
              <a:lnSpc>
                <a:spcPct val="100000"/>
              </a:lnSpc>
              <a:spcBef>
                <a:spcPts val="560"/>
              </a:spcBef>
              <a:spcAft>
                <a:spcPts val="0"/>
              </a:spcAft>
              <a:buSzPts val="1400"/>
              <a:buFont typeface="Calibri"/>
              <a:buNone/>
              <a:defRPr b="1" sz="2000"/>
            </a:lvl2pPr>
            <a:lvl3pPr indent="-228600" lvl="2" marL="1371600" algn="l">
              <a:lnSpc>
                <a:spcPct val="100000"/>
              </a:lnSpc>
              <a:spcBef>
                <a:spcPts val="480"/>
              </a:spcBef>
              <a:spcAft>
                <a:spcPts val="0"/>
              </a:spcAft>
              <a:buSzPts val="1400"/>
              <a:buFont typeface="Calibri"/>
              <a:buNone/>
              <a:defRPr b="1" sz="1800"/>
            </a:lvl3pPr>
            <a:lvl4pPr indent="-228600" lvl="3" marL="1828800" algn="l">
              <a:lnSpc>
                <a:spcPct val="100000"/>
              </a:lnSpc>
              <a:spcBef>
                <a:spcPts val="400"/>
              </a:spcBef>
              <a:spcAft>
                <a:spcPts val="0"/>
              </a:spcAft>
              <a:buSzPts val="1400"/>
              <a:buFont typeface="Calibri"/>
              <a:buNone/>
              <a:defRPr b="1" sz="1600"/>
            </a:lvl4pPr>
            <a:lvl5pPr indent="-228600" lvl="4" marL="2286000" algn="l">
              <a:lnSpc>
                <a:spcPct val="100000"/>
              </a:lnSpc>
              <a:spcBef>
                <a:spcPts val="400"/>
              </a:spcBef>
              <a:spcAft>
                <a:spcPts val="0"/>
              </a:spcAft>
              <a:buSzPts val="1400"/>
              <a:buFont typeface="Calibri"/>
              <a:buNone/>
              <a:defRPr b="1" sz="1600"/>
            </a:lvl5pPr>
            <a:lvl6pPr indent="-228600" lvl="5" marL="2743200" algn="l">
              <a:lnSpc>
                <a:spcPct val="100000"/>
              </a:lnSpc>
              <a:spcBef>
                <a:spcPts val="400"/>
              </a:spcBef>
              <a:spcAft>
                <a:spcPts val="0"/>
              </a:spcAft>
              <a:buSzPts val="1400"/>
              <a:buFont typeface="Calibri"/>
              <a:buNone/>
              <a:defRPr b="1" sz="1600"/>
            </a:lvl6pPr>
            <a:lvl7pPr indent="-228600" lvl="6" marL="3200400" algn="l">
              <a:lnSpc>
                <a:spcPct val="100000"/>
              </a:lnSpc>
              <a:spcBef>
                <a:spcPts val="400"/>
              </a:spcBef>
              <a:spcAft>
                <a:spcPts val="0"/>
              </a:spcAft>
              <a:buSzPts val="1400"/>
              <a:buFont typeface="Calibri"/>
              <a:buNone/>
              <a:defRPr b="1" sz="1600"/>
            </a:lvl7pPr>
            <a:lvl8pPr indent="-228600" lvl="7" marL="3657600" algn="l">
              <a:lnSpc>
                <a:spcPct val="100000"/>
              </a:lnSpc>
              <a:spcBef>
                <a:spcPts val="400"/>
              </a:spcBef>
              <a:spcAft>
                <a:spcPts val="0"/>
              </a:spcAft>
              <a:buSzPts val="1400"/>
              <a:buFont typeface="Calibri"/>
              <a:buNone/>
              <a:defRPr b="1" sz="1600"/>
            </a:lvl8pPr>
            <a:lvl9pPr indent="-228600" lvl="8" marL="4114800" algn="l">
              <a:lnSpc>
                <a:spcPct val="100000"/>
              </a:lnSpc>
              <a:spcBef>
                <a:spcPts val="400"/>
              </a:spcBef>
              <a:spcAft>
                <a:spcPts val="0"/>
              </a:spcAft>
              <a:buSzPts val="1400"/>
              <a:buFont typeface="Calibri"/>
              <a:buNone/>
              <a:defRPr b="1" sz="1600"/>
            </a:lvl9pPr>
          </a:lstStyle>
          <a:p/>
        </p:txBody>
      </p:sp>
      <p:sp>
        <p:nvSpPr>
          <p:cNvPr id="141" name="Google Shape;141;p31"/>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SzPts val="1400"/>
              <a:buChar char="•"/>
              <a:defRPr sz="2400"/>
            </a:lvl1pPr>
            <a:lvl2pPr indent="-317500" lvl="1" marL="914400" algn="l">
              <a:lnSpc>
                <a:spcPct val="100000"/>
              </a:lnSpc>
              <a:spcBef>
                <a:spcPts val="560"/>
              </a:spcBef>
              <a:spcAft>
                <a:spcPts val="0"/>
              </a:spcAft>
              <a:buSzPts val="1400"/>
              <a:buChar char="–"/>
              <a:defRPr sz="2000"/>
            </a:lvl2pPr>
            <a:lvl3pPr indent="-317500" lvl="2" marL="1371600" algn="l">
              <a:lnSpc>
                <a:spcPct val="100000"/>
              </a:lnSpc>
              <a:spcBef>
                <a:spcPts val="480"/>
              </a:spcBef>
              <a:spcAft>
                <a:spcPts val="0"/>
              </a:spcAft>
              <a:buSzPts val="1400"/>
              <a:buChar char="•"/>
              <a:defRPr sz="1800"/>
            </a:lvl3pPr>
            <a:lvl4pPr indent="-317500" lvl="3" marL="1828800" algn="l">
              <a:lnSpc>
                <a:spcPct val="100000"/>
              </a:lnSpc>
              <a:spcBef>
                <a:spcPts val="400"/>
              </a:spcBef>
              <a:spcAft>
                <a:spcPts val="0"/>
              </a:spcAft>
              <a:buSzPts val="1400"/>
              <a:buChar char="–"/>
              <a:defRPr sz="1600"/>
            </a:lvl4pPr>
            <a:lvl5pPr indent="-317500" lvl="4" marL="2286000" algn="l">
              <a:lnSpc>
                <a:spcPct val="100000"/>
              </a:lnSpc>
              <a:spcBef>
                <a:spcPts val="400"/>
              </a:spcBef>
              <a:spcAft>
                <a:spcPts val="0"/>
              </a:spcAft>
              <a:buSzPts val="1400"/>
              <a:buChar char="»"/>
              <a:defRPr sz="1600"/>
            </a:lvl5pPr>
            <a:lvl6pPr indent="-317500" lvl="5" marL="2743200" algn="l">
              <a:lnSpc>
                <a:spcPct val="100000"/>
              </a:lnSpc>
              <a:spcBef>
                <a:spcPts val="400"/>
              </a:spcBef>
              <a:spcAft>
                <a:spcPts val="0"/>
              </a:spcAft>
              <a:buSzPts val="1400"/>
              <a:buChar char="•"/>
              <a:defRPr sz="1600"/>
            </a:lvl6pPr>
            <a:lvl7pPr indent="-317500" lvl="6" marL="3200400" algn="l">
              <a:lnSpc>
                <a:spcPct val="100000"/>
              </a:lnSpc>
              <a:spcBef>
                <a:spcPts val="400"/>
              </a:spcBef>
              <a:spcAft>
                <a:spcPts val="0"/>
              </a:spcAft>
              <a:buSzPts val="1400"/>
              <a:buChar char="•"/>
              <a:defRPr sz="1600"/>
            </a:lvl7pPr>
            <a:lvl8pPr indent="-317500" lvl="7" marL="3657600" algn="l">
              <a:lnSpc>
                <a:spcPct val="100000"/>
              </a:lnSpc>
              <a:spcBef>
                <a:spcPts val="400"/>
              </a:spcBef>
              <a:spcAft>
                <a:spcPts val="0"/>
              </a:spcAft>
              <a:buSzPts val="1400"/>
              <a:buChar char="•"/>
              <a:defRPr sz="1600"/>
            </a:lvl8pPr>
            <a:lvl9pPr indent="-317500" lvl="8" marL="4114800" algn="l">
              <a:lnSpc>
                <a:spcPct val="100000"/>
              </a:lnSpc>
              <a:spcBef>
                <a:spcPts val="400"/>
              </a:spcBef>
              <a:spcAft>
                <a:spcPts val="0"/>
              </a:spcAft>
              <a:buSzPts val="1400"/>
              <a:buChar char="•"/>
              <a:defRPr sz="1600"/>
            </a:lvl9pPr>
          </a:lstStyle>
          <a:p/>
        </p:txBody>
      </p:sp>
      <p:sp>
        <p:nvSpPr>
          <p:cNvPr id="142" name="Google Shape;142;p3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43" name="Google Shape;143;p3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44" name="Google Shape;144;p3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5" name="Shape 145"/>
        <p:cNvGrpSpPr/>
        <p:nvPr/>
      </p:nvGrpSpPr>
      <p:grpSpPr>
        <a:xfrm>
          <a:off x="0" y="0"/>
          <a:ext cx="0" cy="0"/>
          <a:chOff x="0" y="0"/>
          <a:chExt cx="0" cy="0"/>
        </a:xfrm>
      </p:grpSpPr>
      <p:sp>
        <p:nvSpPr>
          <p:cNvPr id="146" name="Google Shape;146;p32"/>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147" name="Google Shape;147;p3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48" name="Google Shape;148;p3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49" name="Google Shape;149;p3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0" name="Shape 150"/>
        <p:cNvGrpSpPr/>
        <p:nvPr/>
      </p:nvGrpSpPr>
      <p:grpSpPr>
        <a:xfrm>
          <a:off x="0" y="0"/>
          <a:ext cx="0" cy="0"/>
          <a:chOff x="0" y="0"/>
          <a:chExt cx="0" cy="0"/>
        </a:xfrm>
      </p:grpSpPr>
      <p:sp>
        <p:nvSpPr>
          <p:cNvPr id="151" name="Google Shape;151;p3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52" name="Google Shape;152;p3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53" name="Google Shape;153;p3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4" name="Shape 154"/>
        <p:cNvGrpSpPr/>
        <p:nvPr/>
      </p:nvGrpSpPr>
      <p:grpSpPr>
        <a:xfrm>
          <a:off x="0" y="0"/>
          <a:ext cx="0" cy="0"/>
          <a:chOff x="0" y="0"/>
          <a:chExt cx="0" cy="0"/>
        </a:xfrm>
      </p:grpSpPr>
      <p:sp>
        <p:nvSpPr>
          <p:cNvPr id="155" name="Google Shape;155;p34"/>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b="1" sz="2000"/>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156" name="Google Shape;156;p34"/>
          <p:cNvSpPr txBox="1"/>
          <p:nvPr>
            <p:ph idx="1" type="body"/>
          </p:nvPr>
        </p:nvSpPr>
        <p:spPr>
          <a:xfrm>
            <a:off x="3575050" y="204788"/>
            <a:ext cx="5111700" cy="4389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SzPts val="1400"/>
              <a:buChar char="•"/>
              <a:defRPr sz="3200"/>
            </a:lvl1pPr>
            <a:lvl2pPr indent="-317500" lvl="1" marL="914400" algn="l">
              <a:lnSpc>
                <a:spcPct val="100000"/>
              </a:lnSpc>
              <a:spcBef>
                <a:spcPts val="560"/>
              </a:spcBef>
              <a:spcAft>
                <a:spcPts val="0"/>
              </a:spcAft>
              <a:buSzPts val="1400"/>
              <a:buChar char="–"/>
              <a:defRPr sz="2800"/>
            </a:lvl2pPr>
            <a:lvl3pPr indent="-317500" lvl="2" marL="1371600" algn="l">
              <a:lnSpc>
                <a:spcPct val="100000"/>
              </a:lnSpc>
              <a:spcBef>
                <a:spcPts val="480"/>
              </a:spcBef>
              <a:spcAft>
                <a:spcPts val="0"/>
              </a:spcAft>
              <a:buSzPts val="1400"/>
              <a:buChar char="•"/>
              <a:defRPr sz="2400"/>
            </a:lvl3pPr>
            <a:lvl4pPr indent="-317500" lvl="3" marL="1828800" algn="l">
              <a:lnSpc>
                <a:spcPct val="100000"/>
              </a:lnSpc>
              <a:spcBef>
                <a:spcPts val="400"/>
              </a:spcBef>
              <a:spcAft>
                <a:spcPts val="0"/>
              </a:spcAft>
              <a:buSzPts val="1400"/>
              <a:buChar char="–"/>
              <a:defRPr sz="2000"/>
            </a:lvl4pPr>
            <a:lvl5pPr indent="-317500" lvl="4" marL="2286000" algn="l">
              <a:lnSpc>
                <a:spcPct val="100000"/>
              </a:lnSpc>
              <a:spcBef>
                <a:spcPts val="400"/>
              </a:spcBef>
              <a:spcAft>
                <a:spcPts val="0"/>
              </a:spcAft>
              <a:buSzPts val="1400"/>
              <a:buChar char="»"/>
              <a:defRPr sz="2000"/>
            </a:lvl5pPr>
            <a:lvl6pPr indent="-317500" lvl="5" marL="2743200" algn="l">
              <a:lnSpc>
                <a:spcPct val="100000"/>
              </a:lnSpc>
              <a:spcBef>
                <a:spcPts val="400"/>
              </a:spcBef>
              <a:spcAft>
                <a:spcPts val="0"/>
              </a:spcAft>
              <a:buSzPts val="1400"/>
              <a:buChar char="•"/>
              <a:defRPr sz="2000"/>
            </a:lvl6pPr>
            <a:lvl7pPr indent="-317500" lvl="6" marL="3200400" algn="l">
              <a:lnSpc>
                <a:spcPct val="100000"/>
              </a:lnSpc>
              <a:spcBef>
                <a:spcPts val="400"/>
              </a:spcBef>
              <a:spcAft>
                <a:spcPts val="0"/>
              </a:spcAft>
              <a:buSzPts val="1400"/>
              <a:buChar char="•"/>
              <a:defRPr sz="2000"/>
            </a:lvl7pPr>
            <a:lvl8pPr indent="-317500" lvl="7" marL="3657600" algn="l">
              <a:lnSpc>
                <a:spcPct val="100000"/>
              </a:lnSpc>
              <a:spcBef>
                <a:spcPts val="400"/>
              </a:spcBef>
              <a:spcAft>
                <a:spcPts val="0"/>
              </a:spcAft>
              <a:buSzPts val="1400"/>
              <a:buChar char="•"/>
              <a:defRPr sz="2000"/>
            </a:lvl8pPr>
            <a:lvl9pPr indent="-317500" lvl="8" marL="4114800" algn="l">
              <a:lnSpc>
                <a:spcPct val="100000"/>
              </a:lnSpc>
              <a:spcBef>
                <a:spcPts val="400"/>
              </a:spcBef>
              <a:spcAft>
                <a:spcPts val="0"/>
              </a:spcAft>
              <a:buSzPts val="1400"/>
              <a:buChar char="•"/>
              <a:defRPr sz="2000"/>
            </a:lvl9pPr>
          </a:lstStyle>
          <a:p/>
        </p:txBody>
      </p:sp>
      <p:sp>
        <p:nvSpPr>
          <p:cNvPr id="157" name="Google Shape;157;p34"/>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640"/>
              </a:spcBef>
              <a:spcAft>
                <a:spcPts val="0"/>
              </a:spcAft>
              <a:buSzPts val="1400"/>
              <a:buFont typeface="Calibri"/>
              <a:buNone/>
              <a:defRPr sz="1400"/>
            </a:lvl1pPr>
            <a:lvl2pPr indent="-228600" lvl="1" marL="914400" algn="l">
              <a:lnSpc>
                <a:spcPct val="100000"/>
              </a:lnSpc>
              <a:spcBef>
                <a:spcPts val="560"/>
              </a:spcBef>
              <a:spcAft>
                <a:spcPts val="0"/>
              </a:spcAft>
              <a:buSzPts val="1400"/>
              <a:buFont typeface="Calibri"/>
              <a:buNone/>
              <a:defRPr sz="1200"/>
            </a:lvl2pPr>
            <a:lvl3pPr indent="-228600" lvl="2" marL="1371600" algn="l">
              <a:lnSpc>
                <a:spcPct val="100000"/>
              </a:lnSpc>
              <a:spcBef>
                <a:spcPts val="480"/>
              </a:spcBef>
              <a:spcAft>
                <a:spcPts val="0"/>
              </a:spcAft>
              <a:buSzPts val="1400"/>
              <a:buFont typeface="Calibri"/>
              <a:buNone/>
              <a:defRPr sz="1000"/>
            </a:lvl3pPr>
            <a:lvl4pPr indent="-228600" lvl="3" marL="1828800" algn="l">
              <a:lnSpc>
                <a:spcPct val="100000"/>
              </a:lnSpc>
              <a:spcBef>
                <a:spcPts val="400"/>
              </a:spcBef>
              <a:spcAft>
                <a:spcPts val="0"/>
              </a:spcAft>
              <a:buSzPts val="1400"/>
              <a:buFont typeface="Calibri"/>
              <a:buNone/>
              <a:defRPr sz="900"/>
            </a:lvl4pPr>
            <a:lvl5pPr indent="-228600" lvl="4" marL="2286000" algn="l">
              <a:lnSpc>
                <a:spcPct val="100000"/>
              </a:lnSpc>
              <a:spcBef>
                <a:spcPts val="400"/>
              </a:spcBef>
              <a:spcAft>
                <a:spcPts val="0"/>
              </a:spcAft>
              <a:buSzPts val="1400"/>
              <a:buFont typeface="Calibri"/>
              <a:buNone/>
              <a:defRPr sz="900"/>
            </a:lvl5pPr>
            <a:lvl6pPr indent="-228600" lvl="5" marL="2743200" algn="l">
              <a:lnSpc>
                <a:spcPct val="100000"/>
              </a:lnSpc>
              <a:spcBef>
                <a:spcPts val="400"/>
              </a:spcBef>
              <a:spcAft>
                <a:spcPts val="0"/>
              </a:spcAft>
              <a:buSzPts val="1400"/>
              <a:buFont typeface="Calibri"/>
              <a:buNone/>
              <a:defRPr sz="900"/>
            </a:lvl6pPr>
            <a:lvl7pPr indent="-228600" lvl="6" marL="3200400" algn="l">
              <a:lnSpc>
                <a:spcPct val="100000"/>
              </a:lnSpc>
              <a:spcBef>
                <a:spcPts val="400"/>
              </a:spcBef>
              <a:spcAft>
                <a:spcPts val="0"/>
              </a:spcAft>
              <a:buSzPts val="1400"/>
              <a:buFont typeface="Calibri"/>
              <a:buNone/>
              <a:defRPr sz="900"/>
            </a:lvl7pPr>
            <a:lvl8pPr indent="-228600" lvl="7" marL="3657600" algn="l">
              <a:lnSpc>
                <a:spcPct val="100000"/>
              </a:lnSpc>
              <a:spcBef>
                <a:spcPts val="400"/>
              </a:spcBef>
              <a:spcAft>
                <a:spcPts val="0"/>
              </a:spcAft>
              <a:buSzPts val="1400"/>
              <a:buFont typeface="Calibri"/>
              <a:buNone/>
              <a:defRPr sz="900"/>
            </a:lvl8pPr>
            <a:lvl9pPr indent="-228600" lvl="8" marL="4114800" algn="l">
              <a:lnSpc>
                <a:spcPct val="100000"/>
              </a:lnSpc>
              <a:spcBef>
                <a:spcPts val="400"/>
              </a:spcBef>
              <a:spcAft>
                <a:spcPts val="0"/>
              </a:spcAft>
              <a:buSzPts val="1400"/>
              <a:buFont typeface="Calibri"/>
              <a:buNone/>
              <a:defRPr sz="900"/>
            </a:lvl9pPr>
          </a:lstStyle>
          <a:p/>
        </p:txBody>
      </p:sp>
      <p:sp>
        <p:nvSpPr>
          <p:cNvPr id="158" name="Google Shape;158;p3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59" name="Google Shape;159;p3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60" name="Google Shape;160;p3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1" name="Shape 161"/>
        <p:cNvGrpSpPr/>
        <p:nvPr/>
      </p:nvGrpSpPr>
      <p:grpSpPr>
        <a:xfrm>
          <a:off x="0" y="0"/>
          <a:ext cx="0" cy="0"/>
          <a:chOff x="0" y="0"/>
          <a:chExt cx="0" cy="0"/>
        </a:xfrm>
      </p:grpSpPr>
      <p:sp>
        <p:nvSpPr>
          <p:cNvPr id="162" name="Google Shape;162;p35"/>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b="1" sz="2000"/>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163" name="Google Shape;163;p35"/>
          <p:cNvSpPr/>
          <p:nvPr>
            <p:ph idx="2" type="pic"/>
          </p:nvPr>
        </p:nvSpPr>
        <p:spPr>
          <a:xfrm>
            <a:off x="1792288" y="459581"/>
            <a:ext cx="5486400" cy="3086100"/>
          </a:xfrm>
          <a:prstGeom prst="rect">
            <a:avLst/>
          </a:prstGeom>
          <a:noFill/>
          <a:ln>
            <a:noFill/>
          </a:ln>
        </p:spPr>
      </p:sp>
      <p:sp>
        <p:nvSpPr>
          <p:cNvPr id="164" name="Google Shape;164;p35"/>
          <p:cNvSpPr txBox="1"/>
          <p:nvPr>
            <p:ph idx="1" type="body"/>
          </p:nvPr>
        </p:nvSpPr>
        <p:spPr>
          <a:xfrm>
            <a:off x="1792288" y="4025504"/>
            <a:ext cx="5486400" cy="6036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640"/>
              </a:spcBef>
              <a:spcAft>
                <a:spcPts val="0"/>
              </a:spcAft>
              <a:buSzPts val="1400"/>
              <a:buFont typeface="Calibri"/>
              <a:buNone/>
              <a:defRPr sz="1400"/>
            </a:lvl1pPr>
            <a:lvl2pPr indent="-228600" lvl="1" marL="914400" algn="l">
              <a:lnSpc>
                <a:spcPct val="100000"/>
              </a:lnSpc>
              <a:spcBef>
                <a:spcPts val="560"/>
              </a:spcBef>
              <a:spcAft>
                <a:spcPts val="0"/>
              </a:spcAft>
              <a:buSzPts val="1400"/>
              <a:buFont typeface="Calibri"/>
              <a:buNone/>
              <a:defRPr sz="1200"/>
            </a:lvl2pPr>
            <a:lvl3pPr indent="-228600" lvl="2" marL="1371600" algn="l">
              <a:lnSpc>
                <a:spcPct val="100000"/>
              </a:lnSpc>
              <a:spcBef>
                <a:spcPts val="480"/>
              </a:spcBef>
              <a:spcAft>
                <a:spcPts val="0"/>
              </a:spcAft>
              <a:buSzPts val="1400"/>
              <a:buFont typeface="Calibri"/>
              <a:buNone/>
              <a:defRPr sz="1000"/>
            </a:lvl3pPr>
            <a:lvl4pPr indent="-228600" lvl="3" marL="1828800" algn="l">
              <a:lnSpc>
                <a:spcPct val="100000"/>
              </a:lnSpc>
              <a:spcBef>
                <a:spcPts val="400"/>
              </a:spcBef>
              <a:spcAft>
                <a:spcPts val="0"/>
              </a:spcAft>
              <a:buSzPts val="1400"/>
              <a:buFont typeface="Calibri"/>
              <a:buNone/>
              <a:defRPr sz="900"/>
            </a:lvl4pPr>
            <a:lvl5pPr indent="-228600" lvl="4" marL="2286000" algn="l">
              <a:lnSpc>
                <a:spcPct val="100000"/>
              </a:lnSpc>
              <a:spcBef>
                <a:spcPts val="400"/>
              </a:spcBef>
              <a:spcAft>
                <a:spcPts val="0"/>
              </a:spcAft>
              <a:buSzPts val="1400"/>
              <a:buFont typeface="Calibri"/>
              <a:buNone/>
              <a:defRPr sz="900"/>
            </a:lvl5pPr>
            <a:lvl6pPr indent="-228600" lvl="5" marL="2743200" algn="l">
              <a:lnSpc>
                <a:spcPct val="100000"/>
              </a:lnSpc>
              <a:spcBef>
                <a:spcPts val="400"/>
              </a:spcBef>
              <a:spcAft>
                <a:spcPts val="0"/>
              </a:spcAft>
              <a:buSzPts val="1400"/>
              <a:buFont typeface="Calibri"/>
              <a:buNone/>
              <a:defRPr sz="900"/>
            </a:lvl6pPr>
            <a:lvl7pPr indent="-228600" lvl="6" marL="3200400" algn="l">
              <a:lnSpc>
                <a:spcPct val="100000"/>
              </a:lnSpc>
              <a:spcBef>
                <a:spcPts val="400"/>
              </a:spcBef>
              <a:spcAft>
                <a:spcPts val="0"/>
              </a:spcAft>
              <a:buSzPts val="1400"/>
              <a:buFont typeface="Calibri"/>
              <a:buNone/>
              <a:defRPr sz="900"/>
            </a:lvl7pPr>
            <a:lvl8pPr indent="-228600" lvl="7" marL="3657600" algn="l">
              <a:lnSpc>
                <a:spcPct val="100000"/>
              </a:lnSpc>
              <a:spcBef>
                <a:spcPts val="400"/>
              </a:spcBef>
              <a:spcAft>
                <a:spcPts val="0"/>
              </a:spcAft>
              <a:buSzPts val="1400"/>
              <a:buFont typeface="Calibri"/>
              <a:buNone/>
              <a:defRPr sz="900"/>
            </a:lvl8pPr>
            <a:lvl9pPr indent="-228600" lvl="8" marL="4114800" algn="l">
              <a:lnSpc>
                <a:spcPct val="100000"/>
              </a:lnSpc>
              <a:spcBef>
                <a:spcPts val="400"/>
              </a:spcBef>
              <a:spcAft>
                <a:spcPts val="0"/>
              </a:spcAft>
              <a:buSzPts val="1400"/>
              <a:buFont typeface="Calibri"/>
              <a:buNone/>
              <a:defRPr sz="900"/>
            </a:lvl9pPr>
          </a:lstStyle>
          <a:p/>
        </p:txBody>
      </p:sp>
      <p:sp>
        <p:nvSpPr>
          <p:cNvPr id="165" name="Google Shape;165;p3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66" name="Google Shape;166;p3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67" name="Google Shape;167;p3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8" name="Shape 168"/>
        <p:cNvGrpSpPr/>
        <p:nvPr/>
      </p:nvGrpSpPr>
      <p:grpSpPr>
        <a:xfrm>
          <a:off x="0" y="0"/>
          <a:ext cx="0" cy="0"/>
          <a:chOff x="0" y="0"/>
          <a:chExt cx="0" cy="0"/>
        </a:xfrm>
      </p:grpSpPr>
      <p:sp>
        <p:nvSpPr>
          <p:cNvPr id="169" name="Google Shape;169;p36"/>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170" name="Google Shape;170;p36"/>
          <p:cNvSpPr txBox="1"/>
          <p:nvPr>
            <p:ph idx="1" type="body"/>
          </p:nvPr>
        </p:nvSpPr>
        <p:spPr>
          <a:xfrm rot="5400000">
            <a:off x="2874750" y="-1217400"/>
            <a:ext cx="3394500" cy="82296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Clr>
                <a:schemeClr val="dk1"/>
              </a:buClr>
              <a:buSzPts val="1400"/>
              <a:buFont typeface="Arial"/>
              <a:buChar char="•"/>
              <a:defRPr sz="3200">
                <a:solidFill>
                  <a:schemeClr val="dk1"/>
                </a:solidFill>
                <a:latin typeface="Calibri"/>
                <a:ea typeface="Calibri"/>
                <a:cs typeface="Calibri"/>
                <a:sym typeface="Calibri"/>
              </a:defRPr>
            </a:lvl1pPr>
            <a:lvl2pPr indent="-317500" lvl="1" marL="914400" algn="l">
              <a:lnSpc>
                <a:spcPct val="100000"/>
              </a:lnSpc>
              <a:spcBef>
                <a:spcPts val="560"/>
              </a:spcBef>
              <a:spcAft>
                <a:spcPts val="0"/>
              </a:spcAft>
              <a:buClr>
                <a:schemeClr val="dk1"/>
              </a:buClr>
              <a:buSzPts val="1400"/>
              <a:buFont typeface="Arial"/>
              <a:buChar char="–"/>
              <a:defRPr sz="2800">
                <a:solidFill>
                  <a:schemeClr val="dk1"/>
                </a:solidFill>
                <a:latin typeface="Calibri"/>
                <a:ea typeface="Calibri"/>
                <a:cs typeface="Calibri"/>
                <a:sym typeface="Calibri"/>
              </a:defRPr>
            </a:lvl2pPr>
            <a:lvl3pPr indent="-317500" lvl="2" marL="1371600" algn="l">
              <a:lnSpc>
                <a:spcPct val="100000"/>
              </a:lnSpc>
              <a:spcBef>
                <a:spcPts val="480"/>
              </a:spcBef>
              <a:spcAft>
                <a:spcPts val="0"/>
              </a:spcAft>
              <a:buClr>
                <a:schemeClr val="dk1"/>
              </a:buClr>
              <a:buSzPts val="1400"/>
              <a:buFont typeface="Arial"/>
              <a:buChar char="•"/>
              <a:defRPr sz="2400">
                <a:solidFill>
                  <a:schemeClr val="dk1"/>
                </a:solidFill>
                <a:latin typeface="Calibri"/>
                <a:ea typeface="Calibri"/>
                <a:cs typeface="Calibri"/>
                <a:sym typeface="Calibri"/>
              </a:defRPr>
            </a:lvl3pPr>
            <a:lvl4pPr indent="-317500" lvl="3" marL="18288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4pPr>
            <a:lvl5pPr indent="-317500" lvl="4" marL="22860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5pPr>
            <a:lvl6pPr indent="-317500" lvl="5" marL="27432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6pPr>
            <a:lvl7pPr indent="-317500" lvl="6" marL="32004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7pPr>
            <a:lvl8pPr indent="-317500" lvl="7" marL="36576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8pPr>
            <a:lvl9pPr indent="-317500" lvl="8" marL="41148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9pPr>
          </a:lstStyle>
          <a:p/>
        </p:txBody>
      </p:sp>
      <p:sp>
        <p:nvSpPr>
          <p:cNvPr id="171" name="Google Shape;171;p3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72" name="Google Shape;172;p3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73" name="Google Shape;173;p3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4" name="Shape 174"/>
        <p:cNvGrpSpPr/>
        <p:nvPr/>
      </p:nvGrpSpPr>
      <p:grpSpPr>
        <a:xfrm>
          <a:off x="0" y="0"/>
          <a:ext cx="0" cy="0"/>
          <a:chOff x="0" y="0"/>
          <a:chExt cx="0" cy="0"/>
        </a:xfrm>
      </p:grpSpPr>
      <p:sp>
        <p:nvSpPr>
          <p:cNvPr id="175" name="Google Shape;175;p37"/>
          <p:cNvSpPr txBox="1"/>
          <p:nvPr>
            <p:ph type="title"/>
          </p:nvPr>
        </p:nvSpPr>
        <p:spPr>
          <a:xfrm rot="5400000">
            <a:off x="5463750" y="1371629"/>
            <a:ext cx="4388700" cy="20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176" name="Google Shape;176;p37"/>
          <p:cNvSpPr txBox="1"/>
          <p:nvPr>
            <p:ph idx="1" type="body"/>
          </p:nvPr>
        </p:nvSpPr>
        <p:spPr>
          <a:xfrm rot="5400000">
            <a:off x="1272750" y="-609572"/>
            <a:ext cx="4388700" cy="60198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Clr>
                <a:schemeClr val="dk1"/>
              </a:buClr>
              <a:buSzPts val="1400"/>
              <a:buFont typeface="Arial"/>
              <a:buChar char="•"/>
              <a:defRPr sz="3200">
                <a:solidFill>
                  <a:schemeClr val="dk1"/>
                </a:solidFill>
                <a:latin typeface="Calibri"/>
                <a:ea typeface="Calibri"/>
                <a:cs typeface="Calibri"/>
                <a:sym typeface="Calibri"/>
              </a:defRPr>
            </a:lvl1pPr>
            <a:lvl2pPr indent="-317500" lvl="1" marL="914400" algn="l">
              <a:lnSpc>
                <a:spcPct val="100000"/>
              </a:lnSpc>
              <a:spcBef>
                <a:spcPts val="560"/>
              </a:spcBef>
              <a:spcAft>
                <a:spcPts val="0"/>
              </a:spcAft>
              <a:buClr>
                <a:schemeClr val="dk1"/>
              </a:buClr>
              <a:buSzPts val="1400"/>
              <a:buFont typeface="Arial"/>
              <a:buChar char="–"/>
              <a:defRPr sz="2800">
                <a:solidFill>
                  <a:schemeClr val="dk1"/>
                </a:solidFill>
                <a:latin typeface="Calibri"/>
                <a:ea typeface="Calibri"/>
                <a:cs typeface="Calibri"/>
                <a:sym typeface="Calibri"/>
              </a:defRPr>
            </a:lvl2pPr>
            <a:lvl3pPr indent="-317500" lvl="2" marL="1371600" algn="l">
              <a:lnSpc>
                <a:spcPct val="100000"/>
              </a:lnSpc>
              <a:spcBef>
                <a:spcPts val="480"/>
              </a:spcBef>
              <a:spcAft>
                <a:spcPts val="0"/>
              </a:spcAft>
              <a:buClr>
                <a:schemeClr val="dk1"/>
              </a:buClr>
              <a:buSzPts val="1400"/>
              <a:buFont typeface="Arial"/>
              <a:buChar char="•"/>
              <a:defRPr sz="2400">
                <a:solidFill>
                  <a:schemeClr val="dk1"/>
                </a:solidFill>
                <a:latin typeface="Calibri"/>
                <a:ea typeface="Calibri"/>
                <a:cs typeface="Calibri"/>
                <a:sym typeface="Calibri"/>
              </a:defRPr>
            </a:lvl3pPr>
            <a:lvl4pPr indent="-317500" lvl="3" marL="18288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4pPr>
            <a:lvl5pPr indent="-317500" lvl="4" marL="22860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5pPr>
            <a:lvl6pPr indent="-317500" lvl="5" marL="27432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6pPr>
            <a:lvl7pPr indent="-317500" lvl="6" marL="32004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7pPr>
            <a:lvl8pPr indent="-317500" lvl="7" marL="36576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8pPr>
            <a:lvl9pPr indent="-317500" lvl="8" marL="41148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9pPr>
          </a:lstStyle>
          <a:p/>
        </p:txBody>
      </p:sp>
      <p:sp>
        <p:nvSpPr>
          <p:cNvPr id="177" name="Google Shape;177;p3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78" name="Google Shape;178;p3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79" name="Google Shape;179;p3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rgbClr val="A458FF"/>
            </a:gs>
            <a:gs pos="39000">
              <a:srgbClr val="3544FF"/>
            </a:gs>
            <a:gs pos="100000">
              <a:srgbClr val="0A2F9E"/>
            </a:gs>
          </a:gsLst>
          <a:lin ang="8100019" scaled="0"/>
        </a:gra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580550" y="205975"/>
            <a:ext cx="6014400" cy="857400"/>
          </a:xfrm>
          <a:prstGeom prst="rect">
            <a:avLst/>
          </a:prstGeom>
          <a:noFill/>
          <a:ln>
            <a:noFill/>
          </a:ln>
        </p:spPr>
        <p:txBody>
          <a:bodyPr anchorCtr="0" anchor="b" bIns="0" lIns="0" spcFirstLastPara="1" rIns="0" wrap="square" tIns="0">
            <a:noAutofit/>
          </a:bodyPr>
          <a:lstStyle>
            <a:lvl1pPr lvl="0"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1pPr>
            <a:lvl2pPr lvl="1"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2pPr>
            <a:lvl3pPr lvl="2"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3pPr>
            <a:lvl4pPr lvl="3"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4pPr>
            <a:lvl5pPr lvl="4"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5pPr>
            <a:lvl6pPr lvl="5"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6pPr>
            <a:lvl7pPr lvl="6"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7pPr>
            <a:lvl8pPr lvl="7"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8pPr>
            <a:lvl9pPr lvl="8"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9pPr>
          </a:lstStyle>
          <a:p/>
        </p:txBody>
      </p:sp>
      <p:sp>
        <p:nvSpPr>
          <p:cNvPr id="52" name="Google Shape;52;p13"/>
          <p:cNvSpPr txBox="1"/>
          <p:nvPr>
            <p:ph idx="1" type="body"/>
          </p:nvPr>
        </p:nvSpPr>
        <p:spPr>
          <a:xfrm>
            <a:off x="580550" y="1352550"/>
            <a:ext cx="6014400" cy="3161700"/>
          </a:xfrm>
          <a:prstGeom prst="rect">
            <a:avLst/>
          </a:prstGeom>
          <a:noFill/>
          <a:ln>
            <a:noFill/>
          </a:ln>
        </p:spPr>
        <p:txBody>
          <a:bodyPr anchorCtr="0" anchor="t" bIns="0" lIns="0" spcFirstLastPara="1" rIns="0" wrap="square" tIns="0">
            <a:noAutofit/>
          </a:bodyPr>
          <a:lstStyle>
            <a:lvl1pPr indent="-342900" lvl="0" marL="457200" rtl="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indent="-381000" lvl="1" marL="914400" rtl="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indent="-381000" lvl="2" marL="1371600" rtl="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indent="-381000" lvl="3" marL="18288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indent="-381000" lvl="4" marL="22860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indent="-381000" lvl="5" marL="27432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indent="-381000" lvl="6" marL="32004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indent="-381000" lvl="7" marL="36576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indent="-381000" lvl="8" marL="41148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p:txBody>
      </p:sp>
      <p:sp>
        <p:nvSpPr>
          <p:cNvPr id="53" name="Google Shape;53;p1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rtl="0" algn="r">
              <a:buNone/>
              <a:defRPr sz="1300">
                <a:solidFill>
                  <a:schemeClr val="lt1"/>
                </a:solidFill>
                <a:latin typeface="Lexend Deca"/>
                <a:ea typeface="Lexend Deca"/>
                <a:cs typeface="Lexend Deca"/>
                <a:sym typeface="Lexend Deca"/>
              </a:defRPr>
            </a:lvl1pPr>
            <a:lvl2pPr lvl="1" rtl="0" algn="r">
              <a:buNone/>
              <a:defRPr sz="1300">
                <a:solidFill>
                  <a:schemeClr val="lt1"/>
                </a:solidFill>
                <a:latin typeface="Lexend Deca"/>
                <a:ea typeface="Lexend Deca"/>
                <a:cs typeface="Lexend Deca"/>
                <a:sym typeface="Lexend Deca"/>
              </a:defRPr>
            </a:lvl2pPr>
            <a:lvl3pPr lvl="2" rtl="0" algn="r">
              <a:buNone/>
              <a:defRPr sz="1300">
                <a:solidFill>
                  <a:schemeClr val="lt1"/>
                </a:solidFill>
                <a:latin typeface="Lexend Deca"/>
                <a:ea typeface="Lexend Deca"/>
                <a:cs typeface="Lexend Deca"/>
                <a:sym typeface="Lexend Deca"/>
              </a:defRPr>
            </a:lvl3pPr>
            <a:lvl4pPr lvl="3" rtl="0" algn="r">
              <a:buNone/>
              <a:defRPr sz="1300">
                <a:solidFill>
                  <a:schemeClr val="lt1"/>
                </a:solidFill>
                <a:latin typeface="Lexend Deca"/>
                <a:ea typeface="Lexend Deca"/>
                <a:cs typeface="Lexend Deca"/>
                <a:sym typeface="Lexend Deca"/>
              </a:defRPr>
            </a:lvl4pPr>
            <a:lvl5pPr lvl="4" rtl="0" algn="r">
              <a:buNone/>
              <a:defRPr sz="1300">
                <a:solidFill>
                  <a:schemeClr val="lt1"/>
                </a:solidFill>
                <a:latin typeface="Lexend Deca"/>
                <a:ea typeface="Lexend Deca"/>
                <a:cs typeface="Lexend Deca"/>
                <a:sym typeface="Lexend Deca"/>
              </a:defRPr>
            </a:lvl5pPr>
            <a:lvl6pPr lvl="5" rtl="0" algn="r">
              <a:buNone/>
              <a:defRPr sz="1300">
                <a:solidFill>
                  <a:schemeClr val="lt1"/>
                </a:solidFill>
                <a:latin typeface="Lexend Deca"/>
                <a:ea typeface="Lexend Deca"/>
                <a:cs typeface="Lexend Deca"/>
                <a:sym typeface="Lexend Deca"/>
              </a:defRPr>
            </a:lvl6pPr>
            <a:lvl7pPr lvl="6" rtl="0" algn="r">
              <a:buNone/>
              <a:defRPr sz="1300">
                <a:solidFill>
                  <a:schemeClr val="lt1"/>
                </a:solidFill>
                <a:latin typeface="Lexend Deca"/>
                <a:ea typeface="Lexend Deca"/>
                <a:cs typeface="Lexend Deca"/>
                <a:sym typeface="Lexend Deca"/>
              </a:defRPr>
            </a:lvl7pPr>
            <a:lvl8pPr lvl="7" rtl="0" algn="r">
              <a:buNone/>
              <a:defRPr sz="1300">
                <a:solidFill>
                  <a:schemeClr val="lt1"/>
                </a:solidFill>
                <a:latin typeface="Lexend Deca"/>
                <a:ea typeface="Lexend Deca"/>
                <a:cs typeface="Lexend Deca"/>
                <a:sym typeface="Lexend Deca"/>
              </a:defRPr>
            </a:lvl8pPr>
            <a:lvl9pPr lvl="8" rtl="0" algn="r">
              <a:buNone/>
              <a:defRPr sz="1300">
                <a:solidFill>
                  <a:schemeClr val="lt1"/>
                </a:solidFill>
                <a:latin typeface="Lexend Deca"/>
                <a:ea typeface="Lexend Deca"/>
                <a:cs typeface="Lexend Deca"/>
                <a:sym typeface="Lexend De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26"/>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07" name="Google Shape;107;p26"/>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640"/>
              </a:spcBef>
              <a:spcAft>
                <a:spcPts val="0"/>
              </a:spcAft>
              <a:buClr>
                <a:schemeClr val="dk1"/>
              </a:buClr>
              <a:buSzPts val="1400"/>
              <a:buFont typeface="Arial"/>
              <a:buChar char="•"/>
              <a:defRPr b="0" i="0" sz="3200" u="none" cap="none" strike="noStrike">
                <a:solidFill>
                  <a:schemeClr val="dk1"/>
                </a:solidFill>
                <a:latin typeface="Calibri"/>
                <a:ea typeface="Calibri"/>
                <a:cs typeface="Calibri"/>
                <a:sym typeface="Calibri"/>
              </a:defRPr>
            </a:lvl1pPr>
            <a:lvl2pPr indent="-317500" lvl="1" marL="914400" marR="0" algn="l">
              <a:lnSpc>
                <a:spcPct val="100000"/>
              </a:lnSpc>
              <a:spcBef>
                <a:spcPts val="560"/>
              </a:spcBef>
              <a:spcAft>
                <a:spcPts val="0"/>
              </a:spcAft>
              <a:buClr>
                <a:schemeClr val="dk1"/>
              </a:buClr>
              <a:buSzPts val="1400"/>
              <a:buFont typeface="Arial"/>
              <a:buChar char="–"/>
              <a:defRPr b="0" i="0" sz="2800" u="none" cap="none" strike="noStrike">
                <a:solidFill>
                  <a:schemeClr val="dk1"/>
                </a:solidFill>
                <a:latin typeface="Calibri"/>
                <a:ea typeface="Calibri"/>
                <a:cs typeface="Calibri"/>
                <a:sym typeface="Calibri"/>
              </a:defRPr>
            </a:lvl2pPr>
            <a:lvl3pPr indent="-317500" lvl="2" marL="1371600" marR="0" algn="l">
              <a:lnSpc>
                <a:spcPct val="100000"/>
              </a:lnSpc>
              <a:spcBef>
                <a:spcPts val="480"/>
              </a:spcBef>
              <a:spcAft>
                <a:spcPts val="0"/>
              </a:spcAft>
              <a:buClr>
                <a:schemeClr val="dk1"/>
              </a:buClr>
              <a:buSzPts val="1400"/>
              <a:buFont typeface="Arial"/>
              <a:buChar char="•"/>
              <a:defRPr b="0" i="0" sz="2400" u="none" cap="none" strike="noStrike">
                <a:solidFill>
                  <a:schemeClr val="dk1"/>
                </a:solidFill>
                <a:latin typeface="Calibri"/>
                <a:ea typeface="Calibri"/>
                <a:cs typeface="Calibri"/>
                <a:sym typeface="Calibri"/>
              </a:defRPr>
            </a:lvl3pPr>
            <a:lvl4pPr indent="-317500" lvl="3" marL="1828800" marR="0" algn="l">
              <a:lnSpc>
                <a:spcPct val="100000"/>
              </a:lnSpc>
              <a:spcBef>
                <a:spcPts val="40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4pPr>
            <a:lvl5pPr indent="-317500" lvl="4" marL="2286000" marR="0" algn="l">
              <a:lnSpc>
                <a:spcPct val="100000"/>
              </a:lnSpc>
              <a:spcBef>
                <a:spcPts val="40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5pPr>
            <a:lvl6pPr indent="-317500" lvl="5" marL="2743200" marR="0" algn="l">
              <a:lnSpc>
                <a:spcPct val="100000"/>
              </a:lnSpc>
              <a:spcBef>
                <a:spcPts val="40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6pPr>
            <a:lvl7pPr indent="-317500" lvl="6" marL="3200400" marR="0" algn="l">
              <a:lnSpc>
                <a:spcPct val="100000"/>
              </a:lnSpc>
              <a:spcBef>
                <a:spcPts val="40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7pPr>
            <a:lvl8pPr indent="-317500" lvl="7" marL="3657600" marR="0" algn="l">
              <a:lnSpc>
                <a:spcPct val="100000"/>
              </a:lnSpc>
              <a:spcBef>
                <a:spcPts val="40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8pPr>
            <a:lvl9pPr indent="-317500" lvl="8" marL="4114800" marR="0" algn="l">
              <a:lnSpc>
                <a:spcPct val="100000"/>
              </a:lnSpc>
              <a:spcBef>
                <a:spcPts val="400"/>
              </a:spcBef>
              <a:spcAft>
                <a:spcPts val="0"/>
              </a:spcAft>
              <a:buClr>
                <a:schemeClr val="dk1"/>
              </a:buClr>
              <a:buSzPts val="1400"/>
              <a:buFont typeface="Arial"/>
              <a:buChar char="•"/>
              <a:defRPr b="0" i="0" sz="2000" u="none" cap="none" strike="noStrike">
                <a:solidFill>
                  <a:schemeClr val="dk1"/>
                </a:solidFill>
                <a:latin typeface="Calibri"/>
                <a:ea typeface="Calibri"/>
                <a:cs typeface="Calibri"/>
                <a:sym typeface="Calibri"/>
              </a:defRPr>
            </a:lvl9pPr>
          </a:lstStyle>
          <a:p/>
        </p:txBody>
      </p:sp>
      <p:sp>
        <p:nvSpPr>
          <p:cNvPr id="108" name="Google Shape;108;p2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2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2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24.jpg"/><Relationship Id="rId6"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hyperlink" Target="https://www.attomdata.com/news/affordability/promise-pitfalls-adus-affordable-housing-panacea/" TargetMode="External"/><Relationship Id="rId4" Type="http://schemas.openxmlformats.org/officeDocument/2006/relationships/hyperlink" Target="https://www.whitehouse.gov/briefing-room/statements-releases/2022/05/16/president-biden-announces-new-actions-to-ease-the-burden-of-housing-costs/" TargetMode="External"/><Relationship Id="rId5" Type="http://schemas.openxmlformats.org/officeDocument/2006/relationships/image" Target="../media/image10.png"/><Relationship Id="rId6"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10.png"/><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10.png"/><Relationship Id="rId5"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10.png"/><Relationship Id="rId5"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hyperlink" Target="https://docs.google.com/spreadsheets/d/1vxnMgKtETUAK5p0hdYsHl1In3CNw3v7SpMAQ2Rh04yg/edit?usp=sharing" TargetMode="Externa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hyperlink" Target="https://docs.google.com/document/d/1ubf_ofP3P3HZracUYxpj1hmFM8Eg8neQ7Y-egS-NIt8/edi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hyperlink" Target="https://www.10xebitda.com/investment-banking-email-format/" TargetMode="External"/><Relationship Id="rId4" Type="http://schemas.openxmlformats.org/officeDocument/2006/relationships/hyperlink" Target="https://docs.google.com/document/d/1blhg8EKXuGb44RKuctg4S9DnopFcDeZdACA1u5XYKAE/edi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8"/>
          <p:cNvSpPr txBox="1"/>
          <p:nvPr>
            <p:ph type="ctrTitle"/>
          </p:nvPr>
        </p:nvSpPr>
        <p:spPr>
          <a:xfrm>
            <a:off x="685800" y="1991825"/>
            <a:ext cx="4539000" cy="115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10/1/2024</a:t>
            </a:r>
            <a:endParaRPr/>
          </a:p>
        </p:txBody>
      </p:sp>
      <p:pic>
        <p:nvPicPr>
          <p:cNvPr id="185" name="Google Shape;185;p38"/>
          <p:cNvPicPr preferRelativeResize="0"/>
          <p:nvPr/>
        </p:nvPicPr>
        <p:blipFill>
          <a:blip r:embed="rId3">
            <a:alphaModFix/>
          </a:blip>
          <a:stretch>
            <a:fillRect/>
          </a:stretch>
        </p:blipFill>
        <p:spPr>
          <a:xfrm>
            <a:off x="5894475" y="1050906"/>
            <a:ext cx="1782850" cy="2031750"/>
          </a:xfrm>
          <a:prstGeom prst="rect">
            <a:avLst/>
          </a:prstGeom>
          <a:noFill/>
          <a:ln>
            <a:noFill/>
          </a:ln>
        </p:spPr>
      </p:pic>
      <p:pic>
        <p:nvPicPr>
          <p:cNvPr id="186" name="Google Shape;186;p38"/>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187" name="Google Shape;187;p38"/>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188" name="Google Shape;188;p38"/>
          <p:cNvPicPr preferRelativeResize="0"/>
          <p:nvPr/>
        </p:nvPicPr>
        <p:blipFill>
          <a:blip r:embed="rId6">
            <a:alphaModFix/>
          </a:blip>
          <a:stretch>
            <a:fillRect/>
          </a:stretch>
        </p:blipFill>
        <p:spPr>
          <a:xfrm>
            <a:off x="5621692" y="4034576"/>
            <a:ext cx="586165" cy="686300"/>
          </a:xfrm>
          <a:prstGeom prst="rect">
            <a:avLst/>
          </a:prstGeom>
          <a:noFill/>
          <a:ln>
            <a:noFill/>
          </a:ln>
        </p:spPr>
      </p:pic>
      <p:pic>
        <p:nvPicPr>
          <p:cNvPr id="189" name="Google Shape;189;p38"/>
          <p:cNvPicPr preferRelativeResize="0"/>
          <p:nvPr/>
        </p:nvPicPr>
        <p:blipFill>
          <a:blip r:embed="rId7">
            <a:alphaModFix/>
          </a:blip>
          <a:stretch>
            <a:fillRect/>
          </a:stretch>
        </p:blipFill>
        <p:spPr>
          <a:xfrm>
            <a:off x="8404399" y="3624439"/>
            <a:ext cx="321850" cy="448425"/>
          </a:xfrm>
          <a:prstGeom prst="rect">
            <a:avLst/>
          </a:prstGeom>
          <a:noFill/>
          <a:ln>
            <a:noFill/>
          </a:ln>
        </p:spPr>
      </p:pic>
      <p:pic>
        <p:nvPicPr>
          <p:cNvPr id="190" name="Google Shape;190;p38"/>
          <p:cNvPicPr preferRelativeResize="0"/>
          <p:nvPr/>
        </p:nvPicPr>
        <p:blipFill>
          <a:blip r:embed="rId7">
            <a:alphaModFix/>
          </a:blip>
          <a:stretch>
            <a:fillRect/>
          </a:stretch>
        </p:blipFill>
        <p:spPr>
          <a:xfrm>
            <a:off x="8664593" y="3757882"/>
            <a:ext cx="321850" cy="448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68" name="Shape 268"/>
        <p:cNvGrpSpPr/>
        <p:nvPr/>
      </p:nvGrpSpPr>
      <p:grpSpPr>
        <a:xfrm>
          <a:off x="0" y="0"/>
          <a:ext cx="0" cy="0"/>
          <a:chOff x="0" y="0"/>
          <a:chExt cx="0" cy="0"/>
        </a:xfrm>
      </p:grpSpPr>
      <p:sp>
        <p:nvSpPr>
          <p:cNvPr id="269" name="Google Shape;269;p47"/>
          <p:cNvSpPr txBox="1"/>
          <p:nvPr>
            <p:ph type="ctrTitle"/>
          </p:nvPr>
        </p:nvSpPr>
        <p:spPr>
          <a:xfrm>
            <a:off x="897663" y="2492588"/>
            <a:ext cx="7499400" cy="567000"/>
          </a:xfrm>
          <a:prstGeom prst="rect">
            <a:avLst/>
          </a:prstGeom>
          <a:noFill/>
          <a:ln>
            <a:noFill/>
          </a:ln>
        </p:spPr>
        <p:txBody>
          <a:bodyPr anchorCtr="0" anchor="b" bIns="0" lIns="0" spcFirstLastPara="1" rIns="0" wrap="square" tIns="0">
            <a:noAutofit/>
          </a:bodyPr>
          <a:lstStyle/>
          <a:p>
            <a:pPr indent="0" lvl="0" marL="0" marR="0" rtl="0" algn="l">
              <a:lnSpc>
                <a:spcPct val="95000"/>
              </a:lnSpc>
              <a:spcBef>
                <a:spcPts val="0"/>
              </a:spcBef>
              <a:spcAft>
                <a:spcPts val="0"/>
              </a:spcAft>
              <a:buClr>
                <a:srgbClr val="FF0000"/>
              </a:buClr>
              <a:buFont typeface="Arial"/>
              <a:buNone/>
            </a:pPr>
            <a:r>
              <a:t/>
            </a:r>
            <a:endParaRPr b="1" sz="3000">
              <a:latin typeface="Garamond"/>
              <a:ea typeface="Garamond"/>
              <a:cs typeface="Garamond"/>
              <a:sym typeface="Garamond"/>
            </a:endParaRPr>
          </a:p>
          <a:p>
            <a:pPr indent="0" lvl="0" marL="0" marR="0" rtl="0" algn="l">
              <a:lnSpc>
                <a:spcPct val="95000"/>
              </a:lnSpc>
              <a:spcBef>
                <a:spcPts val="0"/>
              </a:spcBef>
              <a:spcAft>
                <a:spcPts val="0"/>
              </a:spcAft>
              <a:buClr>
                <a:srgbClr val="FF0000"/>
              </a:buClr>
              <a:buFont typeface="Arial"/>
              <a:buNone/>
            </a:pPr>
            <a:r>
              <a:t/>
            </a:r>
            <a:endParaRPr b="1" sz="3000">
              <a:latin typeface="Garamond"/>
              <a:ea typeface="Garamond"/>
              <a:cs typeface="Garamond"/>
              <a:sym typeface="Garamond"/>
            </a:endParaRPr>
          </a:p>
          <a:p>
            <a:pPr indent="0" lvl="0" marL="0" marR="0" rtl="0" algn="l">
              <a:lnSpc>
                <a:spcPct val="95000"/>
              </a:lnSpc>
              <a:spcBef>
                <a:spcPts val="0"/>
              </a:spcBef>
              <a:spcAft>
                <a:spcPts val="0"/>
              </a:spcAft>
              <a:buClr>
                <a:srgbClr val="FF0000"/>
              </a:buClr>
              <a:buFont typeface="Arial"/>
              <a:buNone/>
            </a:pPr>
            <a:r>
              <a:rPr b="1" lang="en" sz="3000">
                <a:latin typeface="Garamond"/>
                <a:ea typeface="Garamond"/>
                <a:cs typeface="Garamond"/>
                <a:sym typeface="Garamond"/>
              </a:rPr>
              <a:t>Toast, Inc.</a:t>
            </a:r>
            <a:br>
              <a:rPr b="1" lang="en" sz="3000">
                <a:latin typeface="Garamond"/>
                <a:ea typeface="Garamond"/>
                <a:cs typeface="Garamond"/>
                <a:sym typeface="Garamond"/>
              </a:rPr>
            </a:br>
            <a:r>
              <a:rPr b="1" i="0" lang="en" sz="3000" u="none" cap="none" strike="noStrike">
                <a:latin typeface="Garamond"/>
                <a:ea typeface="Garamond"/>
                <a:cs typeface="Garamond"/>
                <a:sym typeface="Garamond"/>
              </a:rPr>
              <a:t>(</a:t>
            </a:r>
            <a:r>
              <a:rPr b="1" lang="en" sz="3000">
                <a:latin typeface="Garamond"/>
                <a:ea typeface="Garamond"/>
                <a:cs typeface="Garamond"/>
                <a:sym typeface="Garamond"/>
              </a:rPr>
              <a:t>NYSE: TOST</a:t>
            </a:r>
            <a:r>
              <a:rPr b="1" i="0" lang="en" sz="3000" u="none" cap="none" strike="noStrike">
                <a:latin typeface="Garamond"/>
                <a:ea typeface="Garamond"/>
                <a:cs typeface="Garamond"/>
                <a:sym typeface="Garamond"/>
              </a:rPr>
              <a:t>)</a:t>
            </a:r>
            <a:endParaRPr b="1" i="0" sz="3000" u="none" cap="none" strike="noStrike">
              <a:latin typeface="Garamond"/>
              <a:ea typeface="Garamond"/>
              <a:cs typeface="Garamond"/>
              <a:sym typeface="Garamond"/>
            </a:endParaRPr>
          </a:p>
        </p:txBody>
      </p:sp>
      <p:sp>
        <p:nvSpPr>
          <p:cNvPr id="270" name="Google Shape;270;p47"/>
          <p:cNvSpPr txBox="1"/>
          <p:nvPr>
            <p:ph idx="1" type="subTitle"/>
          </p:nvPr>
        </p:nvSpPr>
        <p:spPr>
          <a:xfrm>
            <a:off x="897652" y="3230885"/>
            <a:ext cx="7110900" cy="6516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FF0000"/>
              </a:buClr>
              <a:buFont typeface="Arial"/>
              <a:buNone/>
            </a:pPr>
            <a:r>
              <a:rPr b="1" lang="en" sz="1800">
                <a:solidFill>
                  <a:srgbClr val="0D0D0D"/>
                </a:solidFill>
                <a:latin typeface="Garamond"/>
                <a:ea typeface="Garamond"/>
                <a:cs typeface="Garamond"/>
                <a:sym typeface="Garamond"/>
              </a:rPr>
              <a:t>Fintech@Brown</a:t>
            </a:r>
            <a:endParaRPr b="1" i="0" sz="3400" u="none" cap="none" strike="noStrike">
              <a:solidFill>
                <a:srgbClr val="0D0D0D"/>
              </a:solidFill>
              <a:latin typeface="Garamond"/>
              <a:ea typeface="Garamond"/>
              <a:cs typeface="Garamond"/>
              <a:sym typeface="Garamond"/>
            </a:endParaRPr>
          </a:p>
          <a:p>
            <a:pPr indent="0" lvl="0" marL="0" marR="0" rtl="0" algn="l">
              <a:lnSpc>
                <a:spcPct val="95000"/>
              </a:lnSpc>
              <a:spcBef>
                <a:spcPts val="0"/>
              </a:spcBef>
              <a:spcAft>
                <a:spcPts val="0"/>
              </a:spcAft>
              <a:buClr>
                <a:srgbClr val="FF0000"/>
              </a:buClr>
              <a:buFont typeface="Arial"/>
              <a:buNone/>
            </a:pPr>
            <a:r>
              <a:rPr b="1" lang="en" sz="1800">
                <a:solidFill>
                  <a:srgbClr val="0D0D0D"/>
                </a:solidFill>
                <a:latin typeface="Garamond"/>
                <a:ea typeface="Garamond"/>
                <a:cs typeface="Garamond"/>
                <a:sym typeface="Garamond"/>
              </a:rPr>
              <a:t>March 12th, 2024</a:t>
            </a:r>
            <a:endParaRPr b="1" i="0" sz="3400" u="none" cap="none" strike="noStrike">
              <a:solidFill>
                <a:srgbClr val="0D0D0D"/>
              </a:solidFill>
              <a:latin typeface="Garamond"/>
              <a:ea typeface="Garamond"/>
              <a:cs typeface="Garamond"/>
              <a:sym typeface="Garamond"/>
            </a:endParaRPr>
          </a:p>
          <a:p>
            <a:pPr indent="0" lvl="0" marL="0" marR="0" rtl="0" algn="l">
              <a:lnSpc>
                <a:spcPct val="95000"/>
              </a:lnSpc>
              <a:spcBef>
                <a:spcPts val="0"/>
              </a:spcBef>
              <a:spcAft>
                <a:spcPts val="0"/>
              </a:spcAft>
              <a:buClr>
                <a:srgbClr val="888888"/>
              </a:buClr>
              <a:buFont typeface="Arial"/>
              <a:buNone/>
            </a:pPr>
            <a:r>
              <a:t/>
            </a:r>
            <a:endParaRPr b="1" i="0" sz="1600" u="none" cap="none" strike="noStrike">
              <a:solidFill>
                <a:srgbClr val="FF6600"/>
              </a:solidFill>
              <a:latin typeface="Garamond"/>
              <a:ea typeface="Garamond"/>
              <a:cs typeface="Garamond"/>
              <a:sym typeface="Garamond"/>
            </a:endParaRPr>
          </a:p>
        </p:txBody>
      </p:sp>
      <p:pic>
        <p:nvPicPr>
          <p:cNvPr id="271" name="Google Shape;271;p47"/>
          <p:cNvPicPr preferRelativeResize="0"/>
          <p:nvPr/>
        </p:nvPicPr>
        <p:blipFill>
          <a:blip r:embed="rId3">
            <a:alphaModFix/>
          </a:blip>
          <a:stretch>
            <a:fillRect/>
          </a:stretch>
        </p:blipFill>
        <p:spPr>
          <a:xfrm>
            <a:off x="572149" y="1245939"/>
            <a:ext cx="2908857" cy="1246650"/>
          </a:xfrm>
          <a:prstGeom prst="rect">
            <a:avLst/>
          </a:prstGeom>
          <a:noFill/>
          <a:ln>
            <a:noFill/>
          </a:ln>
        </p:spPr>
      </p:pic>
      <p:sp>
        <p:nvSpPr>
          <p:cNvPr id="272" name="Google Shape;272;p47"/>
          <p:cNvSpPr txBox="1"/>
          <p:nvPr/>
        </p:nvSpPr>
        <p:spPr>
          <a:xfrm>
            <a:off x="4757175" y="1050113"/>
            <a:ext cx="3639900" cy="18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dk1"/>
                </a:solidFill>
                <a:latin typeface="Calibri"/>
                <a:ea typeface="Calibri"/>
                <a:cs typeface="Calibri"/>
                <a:sym typeface="Calibri"/>
              </a:rPr>
              <a:t>INSERT_COMPANY_LOGO (e.g. Toast)</a:t>
            </a:r>
            <a:endParaRPr sz="3200">
              <a:solidFill>
                <a:schemeClr val="dk1"/>
              </a:solidFill>
              <a:latin typeface="Calibri"/>
              <a:ea typeface="Calibri"/>
              <a:cs typeface="Calibri"/>
              <a:sym typeface="Calibri"/>
            </a:endParaRPr>
          </a:p>
        </p:txBody>
      </p:sp>
      <p:pic>
        <p:nvPicPr>
          <p:cNvPr id="273" name="Google Shape;273;p47" title="File:Toast logo.svg - Wikimedia Commons"/>
          <p:cNvPicPr preferRelativeResize="0"/>
          <p:nvPr/>
        </p:nvPicPr>
        <p:blipFill>
          <a:blip r:embed="rId4">
            <a:alphaModFix/>
          </a:blip>
          <a:stretch>
            <a:fillRect/>
          </a:stretch>
        </p:blipFill>
        <p:spPr>
          <a:xfrm>
            <a:off x="3937766" y="2282425"/>
            <a:ext cx="3727901" cy="9873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8"/>
          <p:cNvSpPr txBox="1"/>
          <p:nvPr/>
        </p:nvSpPr>
        <p:spPr>
          <a:xfrm>
            <a:off x="448500" y="137116"/>
            <a:ext cx="8247000" cy="3462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400"/>
              <a:buFont typeface="Arial"/>
              <a:buNone/>
            </a:pPr>
            <a:r>
              <a:rPr b="1" lang="en" sz="2400">
                <a:latin typeface="Garamond"/>
                <a:ea typeface="Garamond"/>
                <a:cs typeface="Garamond"/>
                <a:sym typeface="Garamond"/>
              </a:rPr>
              <a:t>Company Background</a:t>
            </a:r>
            <a:endParaRPr b="1" i="0" sz="2400" u="none" cap="none" strike="noStrike">
              <a:solidFill>
                <a:srgbClr val="000000"/>
              </a:solidFill>
              <a:latin typeface="Garamond"/>
              <a:ea typeface="Garamond"/>
              <a:cs typeface="Garamond"/>
              <a:sym typeface="Garamond"/>
            </a:endParaRPr>
          </a:p>
        </p:txBody>
      </p:sp>
      <p:cxnSp>
        <p:nvCxnSpPr>
          <p:cNvPr id="279" name="Google Shape;279;p48"/>
          <p:cNvCxnSpPr/>
          <p:nvPr/>
        </p:nvCxnSpPr>
        <p:spPr>
          <a:xfrm>
            <a:off x="457200" y="471656"/>
            <a:ext cx="8229600" cy="0"/>
          </a:xfrm>
          <a:prstGeom prst="straightConnector1">
            <a:avLst/>
          </a:prstGeom>
          <a:noFill/>
          <a:ln cap="flat" cmpd="sng" w="38100">
            <a:solidFill>
              <a:srgbClr val="1155CC"/>
            </a:solidFill>
            <a:prstDash val="solid"/>
            <a:round/>
            <a:headEnd len="sm" w="sm" type="none"/>
            <a:tailEnd len="sm" w="sm" type="none"/>
          </a:ln>
        </p:spPr>
      </p:cxnSp>
      <p:sp>
        <p:nvSpPr>
          <p:cNvPr id="280" name="Google Shape;280;p48"/>
          <p:cNvSpPr txBox="1"/>
          <p:nvPr/>
        </p:nvSpPr>
        <p:spPr>
          <a:xfrm>
            <a:off x="296100" y="600469"/>
            <a:ext cx="816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81" name="Google Shape;281;p48"/>
          <p:cNvSpPr txBox="1"/>
          <p:nvPr/>
        </p:nvSpPr>
        <p:spPr>
          <a:xfrm>
            <a:off x="375101" y="547463"/>
            <a:ext cx="8311800" cy="4617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b="0" i="0" sz="1800" u="none" cap="none" strike="noStrike">
              <a:solidFill>
                <a:schemeClr val="dk1"/>
              </a:solidFill>
              <a:latin typeface="Garamond"/>
              <a:ea typeface="Garamond"/>
              <a:cs typeface="Garamond"/>
              <a:sym typeface="Garamond"/>
            </a:endParaRPr>
          </a:p>
        </p:txBody>
      </p:sp>
      <p:sp>
        <p:nvSpPr>
          <p:cNvPr id="282" name="Google Shape;282;p48"/>
          <p:cNvSpPr txBox="1"/>
          <p:nvPr/>
        </p:nvSpPr>
        <p:spPr>
          <a:xfrm>
            <a:off x="457200" y="600469"/>
            <a:ext cx="8630700" cy="329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u="sng">
                <a:latin typeface="Garamond"/>
                <a:ea typeface="Garamond"/>
                <a:cs typeface="Garamond"/>
                <a:sym typeface="Garamond"/>
              </a:rPr>
              <a:t>The Business</a:t>
            </a:r>
            <a:endParaRPr b="1" sz="1600" u="sng">
              <a:latin typeface="Garamond"/>
              <a:ea typeface="Garamond"/>
              <a:cs typeface="Garamond"/>
              <a:sym typeface="Garamond"/>
            </a:endParaRPr>
          </a:p>
          <a:p>
            <a:pPr indent="-317500" lvl="0" marL="457200" rtl="0" algn="l">
              <a:spcBef>
                <a:spcPts val="0"/>
              </a:spcBef>
              <a:spcAft>
                <a:spcPts val="0"/>
              </a:spcAft>
              <a:buSzPts val="1400"/>
              <a:buFont typeface="Garamond"/>
              <a:buChar char="●"/>
            </a:pPr>
            <a:r>
              <a:rPr lang="en">
                <a:latin typeface="Garamond"/>
                <a:ea typeface="Garamond"/>
                <a:cs typeface="Garamond"/>
                <a:sym typeface="Garamond"/>
              </a:rPr>
              <a:t>Enter_Information</a:t>
            </a:r>
            <a:endParaRPr>
              <a:latin typeface="Garamond"/>
              <a:ea typeface="Garamond"/>
              <a:cs typeface="Garamond"/>
              <a:sym typeface="Garamond"/>
            </a:endParaRPr>
          </a:p>
          <a:p>
            <a:pPr indent="-317500" lvl="1" marL="914400" rtl="0" algn="l">
              <a:spcBef>
                <a:spcPts val="0"/>
              </a:spcBef>
              <a:spcAft>
                <a:spcPts val="0"/>
              </a:spcAft>
              <a:buSzPts val="1400"/>
              <a:buFont typeface="Garamond"/>
              <a:buChar char="○"/>
            </a:pPr>
            <a:r>
              <a:rPr lang="en">
                <a:latin typeface="Garamond"/>
                <a:ea typeface="Garamond"/>
                <a:cs typeface="Garamond"/>
                <a:sym typeface="Garamond"/>
              </a:rPr>
              <a:t>Bullet_Point</a:t>
            </a:r>
            <a:endParaRPr>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0" lvl="0" marL="0" rtl="0" algn="l">
              <a:spcBef>
                <a:spcPts val="0"/>
              </a:spcBef>
              <a:spcAft>
                <a:spcPts val="0"/>
              </a:spcAft>
              <a:buNone/>
            </a:pPr>
            <a:r>
              <a:rPr b="1" lang="en" sz="1600" u="sng">
                <a:solidFill>
                  <a:schemeClr val="dk1"/>
                </a:solidFill>
                <a:latin typeface="Garamond"/>
                <a:ea typeface="Garamond"/>
                <a:cs typeface="Garamond"/>
                <a:sym typeface="Garamond"/>
              </a:rPr>
              <a:t>Origin/History</a:t>
            </a:r>
            <a:endParaRPr b="1" sz="16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sz="1600">
              <a:latin typeface="Garamond"/>
              <a:ea typeface="Garamond"/>
              <a:cs typeface="Garamond"/>
              <a:sym typeface="Garamond"/>
            </a:endParaRPr>
          </a:p>
          <a:p>
            <a:pPr indent="0" lvl="0" marL="0" rtl="0" algn="l">
              <a:spcBef>
                <a:spcPts val="0"/>
              </a:spcBef>
              <a:spcAft>
                <a:spcPts val="0"/>
              </a:spcAft>
              <a:buNone/>
            </a:pPr>
            <a:r>
              <a:rPr b="1" lang="en" sz="1600" u="sng">
                <a:latin typeface="Garamond"/>
                <a:ea typeface="Garamond"/>
                <a:cs typeface="Garamond"/>
                <a:sym typeface="Garamond"/>
              </a:rPr>
              <a:t>Management Team</a:t>
            </a:r>
            <a:endParaRPr b="1" sz="1600" u="sng">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b="1" sz="1800" u="sng">
              <a:latin typeface="Garamond"/>
              <a:ea typeface="Garamond"/>
              <a:cs typeface="Garamond"/>
              <a:sym typeface="Garamond"/>
            </a:endParaRPr>
          </a:p>
        </p:txBody>
      </p:sp>
      <p:pic>
        <p:nvPicPr>
          <p:cNvPr id="283" name="Google Shape;283;p48"/>
          <p:cNvPicPr preferRelativeResize="0"/>
          <p:nvPr/>
        </p:nvPicPr>
        <p:blipFill>
          <a:blip r:embed="rId3">
            <a:alphaModFix/>
          </a:blip>
          <a:stretch>
            <a:fillRect/>
          </a:stretch>
        </p:blipFill>
        <p:spPr>
          <a:xfrm>
            <a:off x="5051375" y="2729831"/>
            <a:ext cx="2902052" cy="1718851"/>
          </a:xfrm>
          <a:prstGeom prst="rect">
            <a:avLst/>
          </a:prstGeom>
          <a:noFill/>
          <a:ln>
            <a:noFill/>
          </a:ln>
        </p:spPr>
      </p:pic>
      <p:sp>
        <p:nvSpPr>
          <p:cNvPr id="284" name="Google Shape;284;p48"/>
          <p:cNvSpPr txBox="1"/>
          <p:nvPr/>
        </p:nvSpPr>
        <p:spPr>
          <a:xfrm>
            <a:off x="457200" y="3685794"/>
            <a:ext cx="5280600" cy="13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chemeClr val="dk1"/>
                </a:solidFill>
                <a:latin typeface="Garamond"/>
                <a:ea typeface="Garamond"/>
                <a:cs typeface="Garamond"/>
                <a:sym typeface="Garamond"/>
              </a:rPr>
              <a:t>Competitive Advantages &amp; Disadvantages</a:t>
            </a:r>
            <a:endParaRPr b="1" sz="16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b="1" sz="1600" u="sng">
              <a:solidFill>
                <a:schemeClr val="dk1"/>
              </a:solidFill>
              <a:latin typeface="Garamond"/>
              <a:ea typeface="Garamond"/>
              <a:cs typeface="Garamond"/>
              <a:sym typeface="Garamond"/>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pic>
        <p:nvPicPr>
          <p:cNvPr id="285" name="Google Shape;285;p48" title="File:Toast logo.svg - Wikimedia Commons"/>
          <p:cNvPicPr preferRelativeResize="0"/>
          <p:nvPr/>
        </p:nvPicPr>
        <p:blipFill>
          <a:blip r:embed="rId4">
            <a:alphaModFix/>
          </a:blip>
          <a:stretch>
            <a:fillRect/>
          </a:stretch>
        </p:blipFill>
        <p:spPr>
          <a:xfrm>
            <a:off x="7125950" y="62137"/>
            <a:ext cx="1177162" cy="311756"/>
          </a:xfrm>
          <a:prstGeom prst="rect">
            <a:avLst/>
          </a:prstGeom>
          <a:noFill/>
          <a:ln>
            <a:noFill/>
          </a:ln>
        </p:spPr>
      </p:pic>
      <p:pic>
        <p:nvPicPr>
          <p:cNvPr id="286" name="Google Shape;286;p48"/>
          <p:cNvPicPr preferRelativeResize="0"/>
          <p:nvPr/>
        </p:nvPicPr>
        <p:blipFill>
          <a:blip r:embed="rId5">
            <a:alphaModFix/>
          </a:blip>
          <a:stretch>
            <a:fillRect/>
          </a:stretch>
        </p:blipFill>
        <p:spPr>
          <a:xfrm>
            <a:off x="5127577" y="620536"/>
            <a:ext cx="2741847" cy="2017557"/>
          </a:xfrm>
          <a:prstGeom prst="rect">
            <a:avLst/>
          </a:prstGeom>
          <a:noFill/>
          <a:ln>
            <a:noFill/>
          </a:ln>
        </p:spPr>
      </p:pic>
      <p:pic>
        <p:nvPicPr>
          <p:cNvPr id="287" name="Google Shape;287;p48"/>
          <p:cNvPicPr preferRelativeResize="0"/>
          <p:nvPr/>
        </p:nvPicPr>
        <p:blipFill>
          <a:blip r:embed="rId6">
            <a:alphaModFix/>
          </a:blip>
          <a:stretch>
            <a:fillRect/>
          </a:stretch>
        </p:blipFill>
        <p:spPr>
          <a:xfrm>
            <a:off x="7430249" y="4502851"/>
            <a:ext cx="1228164" cy="5263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9"/>
          <p:cNvSpPr txBox="1"/>
          <p:nvPr/>
        </p:nvSpPr>
        <p:spPr>
          <a:xfrm>
            <a:off x="448500" y="139313"/>
            <a:ext cx="5625600" cy="3462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400"/>
              <a:buFont typeface="Arial"/>
              <a:buNone/>
            </a:pPr>
            <a:r>
              <a:rPr b="1" lang="en" sz="2400">
                <a:latin typeface="Garamond"/>
                <a:ea typeface="Garamond"/>
                <a:cs typeface="Garamond"/>
                <a:sym typeface="Garamond"/>
              </a:rPr>
              <a:t>Products/Relevant Technologies</a:t>
            </a:r>
            <a:endParaRPr b="0" i="0" sz="1600" u="none" cap="none" strike="noStrike">
              <a:solidFill>
                <a:srgbClr val="000000"/>
              </a:solidFill>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1800"/>
              <a:buFont typeface="Arial"/>
              <a:buNone/>
            </a:pPr>
            <a:r>
              <a:t/>
            </a:r>
            <a:endParaRPr b="1" i="0" sz="1800" u="none" cap="none" strike="noStrike">
              <a:solidFill>
                <a:srgbClr val="000000"/>
              </a:solidFill>
              <a:latin typeface="Garamond"/>
              <a:ea typeface="Garamond"/>
              <a:cs typeface="Garamond"/>
              <a:sym typeface="Garamond"/>
            </a:endParaRPr>
          </a:p>
          <a:p>
            <a:pPr indent="0" lvl="0" marL="914400" marR="0" rtl="0" algn="l">
              <a:lnSpc>
                <a:spcPct val="95000"/>
              </a:lnSpc>
              <a:spcBef>
                <a:spcPts val="0"/>
              </a:spcBef>
              <a:spcAft>
                <a:spcPts val="0"/>
              </a:spcAft>
              <a:buClr>
                <a:srgbClr val="000000"/>
              </a:buClr>
              <a:buSzPts val="1600"/>
              <a:buFont typeface="Arial"/>
              <a:buNone/>
            </a:pPr>
            <a:r>
              <a:t/>
            </a:r>
            <a:endParaRPr b="1" i="0" sz="1600" u="none" cap="none" strike="noStrike">
              <a:solidFill>
                <a:srgbClr val="000000"/>
              </a:solidFill>
              <a:latin typeface="Garamond"/>
              <a:ea typeface="Garamond"/>
              <a:cs typeface="Garamond"/>
              <a:sym typeface="Garamond"/>
            </a:endParaRPr>
          </a:p>
          <a:p>
            <a:pPr indent="0" lvl="0" marL="457200" marR="0" rtl="0" algn="l">
              <a:lnSpc>
                <a:spcPct val="95000"/>
              </a:lnSpc>
              <a:spcBef>
                <a:spcPts val="0"/>
              </a:spcBef>
              <a:spcAft>
                <a:spcPts val="0"/>
              </a:spcAft>
              <a:buClr>
                <a:srgbClr val="000000"/>
              </a:buClr>
              <a:buSzPts val="2400"/>
              <a:buFont typeface="Arial"/>
              <a:buNone/>
            </a:pPr>
            <a:r>
              <a:t/>
            </a:r>
            <a:endParaRPr b="1" i="0" sz="2400" u="none" cap="none" strike="noStrike">
              <a:solidFill>
                <a:srgbClr val="000000"/>
              </a:solidFill>
              <a:latin typeface="Garamond"/>
              <a:ea typeface="Garamond"/>
              <a:cs typeface="Garamond"/>
              <a:sym typeface="Garamond"/>
            </a:endParaRPr>
          </a:p>
          <a:p>
            <a:pPr indent="0" lvl="0" marL="457200" marR="0" rtl="0" algn="l">
              <a:lnSpc>
                <a:spcPct val="95000"/>
              </a:lnSpc>
              <a:spcBef>
                <a:spcPts val="0"/>
              </a:spcBef>
              <a:spcAft>
                <a:spcPts val="0"/>
              </a:spcAft>
              <a:buClr>
                <a:srgbClr val="000000"/>
              </a:buClr>
              <a:buSzPts val="2400"/>
              <a:buFont typeface="Arial"/>
              <a:buNone/>
            </a:pPr>
            <a:r>
              <a:t/>
            </a:r>
            <a:endParaRPr b="1" i="0" sz="2400" u="none" cap="none" strike="noStrike">
              <a:solidFill>
                <a:srgbClr val="000000"/>
              </a:solidFill>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1600"/>
              <a:buFont typeface="Arial"/>
              <a:buNone/>
            </a:pPr>
            <a:r>
              <a:t/>
            </a:r>
            <a:endParaRPr b="1" sz="1600">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1800"/>
              <a:buFont typeface="Arial"/>
              <a:buNone/>
            </a:pPr>
            <a:r>
              <a:t/>
            </a:r>
            <a:endParaRPr b="1" i="0" sz="1800" u="none" cap="none" strike="noStrike">
              <a:solidFill>
                <a:srgbClr val="000000"/>
              </a:solidFill>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2400"/>
              <a:buFont typeface="Arial"/>
              <a:buNone/>
            </a:pPr>
            <a:r>
              <a:t/>
            </a:r>
            <a:endParaRPr b="1" i="0" sz="2400" u="none" cap="none" strike="noStrike">
              <a:solidFill>
                <a:srgbClr val="000000"/>
              </a:solidFill>
              <a:latin typeface="Garamond"/>
              <a:ea typeface="Garamond"/>
              <a:cs typeface="Garamond"/>
              <a:sym typeface="Garamond"/>
            </a:endParaRPr>
          </a:p>
        </p:txBody>
      </p:sp>
      <p:sp>
        <p:nvSpPr>
          <p:cNvPr id="294" name="Google Shape;294;p49"/>
          <p:cNvSpPr txBox="1"/>
          <p:nvPr/>
        </p:nvSpPr>
        <p:spPr>
          <a:xfrm>
            <a:off x="355050" y="3019200"/>
            <a:ext cx="84339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800">
              <a:solidFill>
                <a:schemeClr val="dk1"/>
              </a:solidFill>
              <a:latin typeface="Garamond"/>
              <a:ea typeface="Garamond"/>
              <a:cs typeface="Garamond"/>
              <a:sym typeface="Garamond"/>
            </a:endParaRPr>
          </a:p>
        </p:txBody>
      </p:sp>
      <p:sp>
        <p:nvSpPr>
          <p:cNvPr id="295" name="Google Shape;295;p49"/>
          <p:cNvSpPr txBox="1"/>
          <p:nvPr/>
        </p:nvSpPr>
        <p:spPr>
          <a:xfrm>
            <a:off x="6383450" y="584475"/>
            <a:ext cx="2426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Garamond"/>
              <a:ea typeface="Garamond"/>
              <a:cs typeface="Garamond"/>
              <a:sym typeface="Garamond"/>
            </a:endParaRPr>
          </a:p>
        </p:txBody>
      </p:sp>
      <p:sp>
        <p:nvSpPr>
          <p:cNvPr id="296" name="Google Shape;296;p49"/>
          <p:cNvSpPr txBox="1"/>
          <p:nvPr/>
        </p:nvSpPr>
        <p:spPr>
          <a:xfrm>
            <a:off x="448500" y="584475"/>
            <a:ext cx="5557500" cy="411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600" u="sng">
                <a:solidFill>
                  <a:schemeClr val="dk1"/>
                </a:solidFill>
                <a:latin typeface="Garamond"/>
                <a:ea typeface="Garamond"/>
                <a:cs typeface="Garamond"/>
                <a:sym typeface="Garamond"/>
              </a:rPr>
              <a:t>Product/Technology I</a:t>
            </a:r>
            <a:endParaRPr sz="16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t/>
            </a:r>
            <a:endParaRPr sz="1600">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rPr b="1" lang="en" sz="1600" u="sng">
                <a:solidFill>
                  <a:schemeClr val="dk1"/>
                </a:solidFill>
                <a:latin typeface="Garamond"/>
                <a:ea typeface="Garamond"/>
                <a:cs typeface="Garamond"/>
                <a:sym typeface="Garamond"/>
              </a:rPr>
              <a:t>Product/Technology II</a:t>
            </a:r>
            <a:endParaRPr b="1" sz="16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latin typeface="Garamond"/>
              <a:ea typeface="Garamond"/>
              <a:cs typeface="Garamond"/>
              <a:sym typeface="Garamond"/>
            </a:endParaRPr>
          </a:p>
          <a:p>
            <a:pPr indent="0" lvl="0" marL="0" rtl="0" algn="l">
              <a:spcBef>
                <a:spcPts val="0"/>
              </a:spcBef>
              <a:spcAft>
                <a:spcPts val="0"/>
              </a:spcAft>
              <a:buNone/>
            </a:pPr>
            <a:r>
              <a:t/>
            </a:r>
            <a:endParaRPr>
              <a:latin typeface="Garamond"/>
              <a:ea typeface="Garamond"/>
              <a:cs typeface="Garamond"/>
              <a:sym typeface="Garamond"/>
            </a:endParaRPr>
          </a:p>
          <a:p>
            <a:pPr indent="0" lvl="0" marL="0" rtl="0" algn="l">
              <a:lnSpc>
                <a:spcPct val="115000"/>
              </a:lnSpc>
              <a:spcBef>
                <a:spcPts val="0"/>
              </a:spcBef>
              <a:spcAft>
                <a:spcPts val="0"/>
              </a:spcAft>
              <a:buNone/>
            </a:pPr>
            <a:r>
              <a:rPr b="1" lang="en" sz="1600" u="sng">
                <a:solidFill>
                  <a:schemeClr val="dk1"/>
                </a:solidFill>
                <a:latin typeface="Garamond"/>
                <a:ea typeface="Garamond"/>
                <a:cs typeface="Garamond"/>
                <a:sym typeface="Garamond"/>
              </a:rPr>
              <a:t>Product/Technology III</a:t>
            </a:r>
            <a:endParaRPr b="1" sz="16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p:txBody>
      </p:sp>
      <p:pic>
        <p:nvPicPr>
          <p:cNvPr id="297" name="Google Shape;297;p49"/>
          <p:cNvPicPr preferRelativeResize="0"/>
          <p:nvPr/>
        </p:nvPicPr>
        <p:blipFill>
          <a:blip r:embed="rId3">
            <a:alphaModFix/>
          </a:blip>
          <a:stretch>
            <a:fillRect/>
          </a:stretch>
        </p:blipFill>
        <p:spPr>
          <a:xfrm>
            <a:off x="6341050" y="781200"/>
            <a:ext cx="1782596" cy="1595402"/>
          </a:xfrm>
          <a:prstGeom prst="rect">
            <a:avLst/>
          </a:prstGeom>
          <a:noFill/>
          <a:ln>
            <a:noFill/>
          </a:ln>
        </p:spPr>
      </p:pic>
      <p:pic>
        <p:nvPicPr>
          <p:cNvPr id="298" name="Google Shape;298;p49" title="Toast Vector Clipart image - Free stock photo - Public Domain ..."/>
          <p:cNvPicPr preferRelativeResize="0"/>
          <p:nvPr/>
        </p:nvPicPr>
        <p:blipFill>
          <a:blip r:embed="rId4">
            <a:alphaModFix/>
          </a:blip>
          <a:stretch>
            <a:fillRect/>
          </a:stretch>
        </p:blipFill>
        <p:spPr>
          <a:xfrm>
            <a:off x="6576187" y="2686144"/>
            <a:ext cx="1429889" cy="1549425"/>
          </a:xfrm>
          <a:prstGeom prst="rect">
            <a:avLst/>
          </a:prstGeom>
          <a:noFill/>
          <a:ln>
            <a:noFill/>
          </a:ln>
        </p:spPr>
      </p:pic>
      <p:pic>
        <p:nvPicPr>
          <p:cNvPr id="299" name="Google Shape;299;p49" title="File:Toast logo.svg - Wikimedia Commons"/>
          <p:cNvPicPr preferRelativeResize="0"/>
          <p:nvPr/>
        </p:nvPicPr>
        <p:blipFill>
          <a:blip r:embed="rId5">
            <a:alphaModFix/>
          </a:blip>
          <a:stretch>
            <a:fillRect/>
          </a:stretch>
        </p:blipFill>
        <p:spPr>
          <a:xfrm>
            <a:off x="7125950" y="62137"/>
            <a:ext cx="1177162" cy="311756"/>
          </a:xfrm>
          <a:prstGeom prst="rect">
            <a:avLst/>
          </a:prstGeom>
          <a:noFill/>
          <a:ln>
            <a:noFill/>
          </a:ln>
        </p:spPr>
      </p:pic>
      <p:cxnSp>
        <p:nvCxnSpPr>
          <p:cNvPr id="300" name="Google Shape;300;p49"/>
          <p:cNvCxnSpPr/>
          <p:nvPr/>
        </p:nvCxnSpPr>
        <p:spPr>
          <a:xfrm>
            <a:off x="457200" y="471656"/>
            <a:ext cx="8229600" cy="0"/>
          </a:xfrm>
          <a:prstGeom prst="straightConnector1">
            <a:avLst/>
          </a:prstGeom>
          <a:noFill/>
          <a:ln cap="flat" cmpd="sng" w="38100">
            <a:solidFill>
              <a:srgbClr val="1155CC"/>
            </a:solidFill>
            <a:prstDash val="solid"/>
            <a:round/>
            <a:headEnd len="sm" w="sm" type="none"/>
            <a:tailEnd len="sm" w="sm" type="none"/>
          </a:ln>
        </p:spPr>
      </p:cxnSp>
      <p:pic>
        <p:nvPicPr>
          <p:cNvPr id="301" name="Google Shape;301;p49"/>
          <p:cNvPicPr preferRelativeResize="0"/>
          <p:nvPr/>
        </p:nvPicPr>
        <p:blipFill>
          <a:blip r:embed="rId6">
            <a:alphaModFix/>
          </a:blip>
          <a:stretch>
            <a:fillRect/>
          </a:stretch>
        </p:blipFill>
        <p:spPr>
          <a:xfrm>
            <a:off x="7430249" y="4502851"/>
            <a:ext cx="1228164" cy="5263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0"/>
          <p:cNvSpPr txBox="1"/>
          <p:nvPr/>
        </p:nvSpPr>
        <p:spPr>
          <a:xfrm>
            <a:off x="448500" y="139310"/>
            <a:ext cx="8247000" cy="3462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400"/>
              <a:buFont typeface="Arial"/>
              <a:buNone/>
            </a:pPr>
            <a:r>
              <a:rPr b="1" lang="en" sz="2400">
                <a:latin typeface="Garamond"/>
                <a:ea typeface="Garamond"/>
                <a:cs typeface="Garamond"/>
                <a:sym typeface="Garamond"/>
              </a:rPr>
              <a:t>Financials, Valuation, and Outlook</a:t>
            </a:r>
            <a:endParaRPr b="1" i="0" sz="2400" u="none" cap="none" strike="noStrike">
              <a:solidFill>
                <a:srgbClr val="000000"/>
              </a:solidFill>
              <a:latin typeface="Garamond"/>
              <a:ea typeface="Garamond"/>
              <a:cs typeface="Garamond"/>
              <a:sym typeface="Garamond"/>
            </a:endParaRPr>
          </a:p>
        </p:txBody>
      </p:sp>
      <p:sp>
        <p:nvSpPr>
          <p:cNvPr id="308" name="Google Shape;308;p50"/>
          <p:cNvSpPr txBox="1"/>
          <p:nvPr/>
        </p:nvSpPr>
        <p:spPr>
          <a:xfrm>
            <a:off x="448500" y="569419"/>
            <a:ext cx="8135100" cy="410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700" u="sng">
                <a:solidFill>
                  <a:schemeClr val="dk1"/>
                </a:solidFill>
                <a:latin typeface="Garamond"/>
                <a:ea typeface="Garamond"/>
                <a:cs typeface="Garamond"/>
                <a:sym typeface="Garamond"/>
              </a:rPr>
              <a:t>Current Financials</a:t>
            </a:r>
            <a:endParaRPr b="1" sz="17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0" lvl="0" marL="0" rtl="0" algn="l">
              <a:spcBef>
                <a:spcPts val="0"/>
              </a:spcBef>
              <a:spcAft>
                <a:spcPts val="0"/>
              </a:spcAft>
              <a:buNone/>
            </a:pPr>
            <a:r>
              <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0" lvl="0" marL="0" rtl="0" algn="l">
              <a:spcBef>
                <a:spcPts val="0"/>
              </a:spcBef>
              <a:spcAft>
                <a:spcPts val="0"/>
              </a:spcAft>
              <a:buNone/>
            </a:pPr>
            <a:r>
              <a:t/>
            </a:r>
            <a:endParaRPr>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t/>
            </a:r>
            <a:endParaRPr b="1" sz="1700" u="sng">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rPr b="1" lang="en" sz="1700" u="sng">
                <a:solidFill>
                  <a:schemeClr val="dk1"/>
                </a:solidFill>
                <a:latin typeface="Garamond"/>
                <a:ea typeface="Garamond"/>
                <a:cs typeface="Garamond"/>
                <a:sym typeface="Garamond"/>
              </a:rPr>
              <a:t>Future Expectations</a:t>
            </a:r>
            <a:endParaRPr sz="1500">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sz="1500">
              <a:solidFill>
                <a:schemeClr val="dk1"/>
              </a:solidFill>
              <a:latin typeface="Garamond"/>
              <a:ea typeface="Garamond"/>
              <a:cs typeface="Garamond"/>
              <a:sym typeface="Garamond"/>
            </a:endParaRPr>
          </a:p>
        </p:txBody>
      </p:sp>
      <p:pic>
        <p:nvPicPr>
          <p:cNvPr id="309" name="Google Shape;309;p50" title="File:Toast logo.svg - Wikimedia Commons"/>
          <p:cNvPicPr preferRelativeResize="0"/>
          <p:nvPr/>
        </p:nvPicPr>
        <p:blipFill>
          <a:blip r:embed="rId3">
            <a:alphaModFix/>
          </a:blip>
          <a:stretch>
            <a:fillRect/>
          </a:stretch>
        </p:blipFill>
        <p:spPr>
          <a:xfrm>
            <a:off x="7125950" y="62137"/>
            <a:ext cx="1177162" cy="311756"/>
          </a:xfrm>
          <a:prstGeom prst="rect">
            <a:avLst/>
          </a:prstGeom>
          <a:noFill/>
          <a:ln>
            <a:noFill/>
          </a:ln>
        </p:spPr>
      </p:pic>
      <p:pic>
        <p:nvPicPr>
          <p:cNvPr id="310" name="Google Shape;310;p50"/>
          <p:cNvPicPr preferRelativeResize="0"/>
          <p:nvPr/>
        </p:nvPicPr>
        <p:blipFill>
          <a:blip r:embed="rId4">
            <a:alphaModFix/>
          </a:blip>
          <a:stretch>
            <a:fillRect/>
          </a:stretch>
        </p:blipFill>
        <p:spPr>
          <a:xfrm>
            <a:off x="2471150" y="1212075"/>
            <a:ext cx="4668263" cy="2222419"/>
          </a:xfrm>
          <a:prstGeom prst="rect">
            <a:avLst/>
          </a:prstGeom>
          <a:noFill/>
          <a:ln>
            <a:noFill/>
          </a:ln>
        </p:spPr>
      </p:pic>
      <p:cxnSp>
        <p:nvCxnSpPr>
          <p:cNvPr id="311" name="Google Shape;311;p50"/>
          <p:cNvCxnSpPr/>
          <p:nvPr/>
        </p:nvCxnSpPr>
        <p:spPr>
          <a:xfrm>
            <a:off x="457200" y="471656"/>
            <a:ext cx="8229600" cy="0"/>
          </a:xfrm>
          <a:prstGeom prst="straightConnector1">
            <a:avLst/>
          </a:prstGeom>
          <a:noFill/>
          <a:ln cap="flat" cmpd="sng" w="38100">
            <a:solidFill>
              <a:srgbClr val="1155CC"/>
            </a:solidFill>
            <a:prstDash val="solid"/>
            <a:round/>
            <a:headEnd len="sm" w="sm" type="none"/>
            <a:tailEnd len="sm" w="sm" type="none"/>
          </a:ln>
        </p:spPr>
      </p:cxnSp>
      <p:pic>
        <p:nvPicPr>
          <p:cNvPr id="312" name="Google Shape;312;p50"/>
          <p:cNvPicPr preferRelativeResize="0"/>
          <p:nvPr/>
        </p:nvPicPr>
        <p:blipFill>
          <a:blip r:embed="rId5">
            <a:alphaModFix/>
          </a:blip>
          <a:stretch>
            <a:fillRect/>
          </a:stretch>
        </p:blipFill>
        <p:spPr>
          <a:xfrm>
            <a:off x="7430249" y="4502851"/>
            <a:ext cx="1228164" cy="526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1"/>
          <p:cNvSpPr txBox="1"/>
          <p:nvPr/>
        </p:nvSpPr>
        <p:spPr>
          <a:xfrm>
            <a:off x="448500" y="139310"/>
            <a:ext cx="8247000" cy="3462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400"/>
              <a:buFont typeface="Arial"/>
              <a:buNone/>
            </a:pPr>
            <a:r>
              <a:rPr b="1" lang="en" sz="2400">
                <a:latin typeface="Garamond"/>
                <a:ea typeface="Garamond"/>
                <a:cs typeface="Garamond"/>
                <a:sym typeface="Garamond"/>
              </a:rPr>
              <a:t>Peer Comparison</a:t>
            </a:r>
            <a:endParaRPr b="1" i="0" sz="2400" u="none" cap="none" strike="noStrike">
              <a:solidFill>
                <a:srgbClr val="000000"/>
              </a:solidFill>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2400"/>
              <a:buFont typeface="Arial"/>
              <a:buNone/>
            </a:pPr>
            <a:r>
              <a:t/>
            </a:r>
            <a:endParaRPr b="1" i="0" sz="2400" u="none" cap="none" strike="noStrike">
              <a:solidFill>
                <a:srgbClr val="000000"/>
              </a:solidFill>
              <a:latin typeface="Garamond"/>
              <a:ea typeface="Garamond"/>
              <a:cs typeface="Garamond"/>
              <a:sym typeface="Garamond"/>
            </a:endParaRPr>
          </a:p>
        </p:txBody>
      </p:sp>
      <p:sp>
        <p:nvSpPr>
          <p:cNvPr id="318" name="Google Shape;318;p51"/>
          <p:cNvSpPr txBox="1"/>
          <p:nvPr/>
        </p:nvSpPr>
        <p:spPr>
          <a:xfrm>
            <a:off x="-3" y="4952029"/>
            <a:ext cx="4277400" cy="19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595959"/>
                </a:solidFill>
                <a:latin typeface="Proxima Nova"/>
                <a:ea typeface="Proxima Nova"/>
                <a:cs typeface="Proxima Nova"/>
                <a:sym typeface="Proxima Nova"/>
              </a:rPr>
              <a:t>Source</a:t>
            </a:r>
            <a:r>
              <a:rPr lang="en" sz="600">
                <a:solidFill>
                  <a:srgbClr val="595959"/>
                </a:solidFill>
                <a:latin typeface="Proxima Nova"/>
                <a:ea typeface="Proxima Nova"/>
                <a:cs typeface="Proxima Nova"/>
                <a:sym typeface="Proxima Nova"/>
              </a:rPr>
              <a:t>: </a:t>
            </a:r>
            <a:r>
              <a:rPr lang="en" sz="600" u="sng">
                <a:solidFill>
                  <a:srgbClr val="1354CB"/>
                </a:solidFill>
                <a:latin typeface="Proxima Nova"/>
                <a:ea typeface="Proxima Nova"/>
                <a:cs typeface="Proxima Nova"/>
                <a:sym typeface="Proxima Nova"/>
                <a:hlinkClick r:id="rId3">
                  <a:extLst>
                    <a:ext uri="{A12FA001-AC4F-418D-AE19-62706E023703}">
                      <ahyp:hlinkClr val="tx"/>
                    </a:ext>
                  </a:extLst>
                </a:hlinkClick>
              </a:rPr>
              <a:t>ATTOM Data Solutions</a:t>
            </a:r>
            <a:r>
              <a:rPr lang="en" sz="600">
                <a:solidFill>
                  <a:srgbClr val="1354CB"/>
                </a:solidFill>
                <a:latin typeface="Proxima Nova"/>
                <a:ea typeface="Proxima Nova"/>
                <a:cs typeface="Proxima Nova"/>
                <a:sym typeface="Proxima Nova"/>
              </a:rPr>
              <a:t>, </a:t>
            </a:r>
            <a:r>
              <a:rPr lang="en" sz="600" u="sng">
                <a:solidFill>
                  <a:srgbClr val="1354CB"/>
                </a:solidFill>
                <a:latin typeface="Proxima Nova"/>
                <a:ea typeface="Proxima Nova"/>
                <a:cs typeface="Proxima Nova"/>
                <a:sym typeface="Proxima Nova"/>
                <a:hlinkClick r:id="rId4">
                  <a:extLst>
                    <a:ext uri="{A12FA001-AC4F-418D-AE19-62706E023703}">
                      <ahyp:hlinkClr val="tx"/>
                    </a:ext>
                  </a:extLst>
                </a:hlinkClick>
              </a:rPr>
              <a:t>The White House</a:t>
            </a:r>
            <a:endParaRPr sz="600">
              <a:solidFill>
                <a:srgbClr val="1354CB"/>
              </a:solidFill>
              <a:latin typeface="Proxima Nova"/>
              <a:ea typeface="Proxima Nova"/>
              <a:cs typeface="Proxima Nova"/>
              <a:sym typeface="Proxima Nova"/>
            </a:endParaRPr>
          </a:p>
        </p:txBody>
      </p:sp>
      <p:sp>
        <p:nvSpPr>
          <p:cNvPr id="319" name="Google Shape;319;p51"/>
          <p:cNvSpPr txBox="1"/>
          <p:nvPr/>
        </p:nvSpPr>
        <p:spPr>
          <a:xfrm>
            <a:off x="448497" y="627222"/>
            <a:ext cx="8756700" cy="411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u="sng">
                <a:solidFill>
                  <a:schemeClr val="dk1"/>
                </a:solidFill>
                <a:latin typeface="Garamond"/>
                <a:ea typeface="Garamond"/>
                <a:cs typeface="Garamond"/>
                <a:sym typeface="Garamond"/>
              </a:rPr>
              <a:t>Peer I</a:t>
            </a:r>
            <a:endParaRPr sz="16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t/>
            </a:r>
            <a:endParaRPr sz="1600">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rPr b="1" lang="en" sz="1600" u="sng">
                <a:solidFill>
                  <a:schemeClr val="dk1"/>
                </a:solidFill>
                <a:latin typeface="Garamond"/>
                <a:ea typeface="Garamond"/>
                <a:cs typeface="Garamond"/>
                <a:sym typeface="Garamond"/>
              </a:rPr>
              <a:t>Peer II</a:t>
            </a:r>
            <a:endParaRPr b="1" sz="16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0" lvl="0" marL="0" rtl="0" algn="l">
              <a:spcBef>
                <a:spcPts val="0"/>
              </a:spcBef>
              <a:spcAft>
                <a:spcPts val="0"/>
              </a:spcAft>
              <a:buNone/>
            </a:pPr>
            <a:r>
              <a:t/>
            </a:r>
            <a:endParaRPr>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rPr b="1" lang="en" sz="1600" u="sng">
                <a:solidFill>
                  <a:schemeClr val="dk1"/>
                </a:solidFill>
                <a:latin typeface="Garamond"/>
                <a:ea typeface="Garamond"/>
                <a:cs typeface="Garamond"/>
                <a:sym typeface="Garamond"/>
              </a:rPr>
              <a:t>Peer III</a:t>
            </a:r>
            <a:endParaRPr b="1" sz="16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Enter_Information</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Bullet_Point</a:t>
            </a:r>
            <a:endParaRPr b="1" sz="1600" u="sng">
              <a:solidFill>
                <a:schemeClr val="dk1"/>
              </a:solidFill>
              <a:latin typeface="Garamond"/>
              <a:ea typeface="Garamond"/>
              <a:cs typeface="Garamond"/>
              <a:sym typeface="Garamond"/>
            </a:endParaRPr>
          </a:p>
        </p:txBody>
      </p:sp>
      <p:graphicFrame>
        <p:nvGraphicFramePr>
          <p:cNvPr id="320" name="Google Shape;320;p51"/>
          <p:cNvGraphicFramePr/>
          <p:nvPr/>
        </p:nvGraphicFramePr>
        <p:xfrm>
          <a:off x="4499875" y="835191"/>
          <a:ext cx="3000000" cy="3000000"/>
        </p:xfrm>
        <a:graphic>
          <a:graphicData uri="http://schemas.openxmlformats.org/drawingml/2006/table">
            <a:tbl>
              <a:tblPr>
                <a:noFill/>
                <a:tableStyleId>{49139874-C675-4F4D-A01F-685268474BB7}</a:tableStyleId>
              </a:tblPr>
              <a:tblGrid>
                <a:gridCol w="839125"/>
                <a:gridCol w="839125"/>
                <a:gridCol w="839125"/>
                <a:gridCol w="839125"/>
                <a:gridCol w="839125"/>
              </a:tblGrid>
              <a:tr h="485475">
                <a:tc>
                  <a:txBody>
                    <a:bodyPr/>
                    <a:lstStyle/>
                    <a:p>
                      <a:pPr indent="0" lvl="0" marL="0" rtl="0" algn="l">
                        <a:spcBef>
                          <a:spcPts val="0"/>
                        </a:spcBef>
                        <a:spcAft>
                          <a:spcPts val="0"/>
                        </a:spcAft>
                        <a:buNone/>
                      </a:pPr>
                      <a:r>
                        <a:rPr b="1" lang="en" sz="1100">
                          <a:solidFill>
                            <a:srgbClr val="FFFFFF"/>
                          </a:solidFill>
                          <a:latin typeface="Garamond"/>
                          <a:ea typeface="Garamond"/>
                          <a:cs typeface="Garamond"/>
                          <a:sym typeface="Garamond"/>
                        </a:rPr>
                        <a:t>Company</a:t>
                      </a:r>
                      <a:endParaRPr b="1" sz="1100">
                        <a:solidFill>
                          <a:srgbClr val="FFFFFF"/>
                        </a:solidFill>
                        <a:latin typeface="Garamond"/>
                        <a:ea typeface="Garamond"/>
                        <a:cs typeface="Garamond"/>
                        <a:sym typeface="Garamond"/>
                      </a:endParaRPr>
                    </a:p>
                  </a:txBody>
                  <a:tcPr marT="68575" marB="68575" marR="91425" marL="91425" anchor="ctr">
                    <a:lnB cap="flat" cmpd="sng" w="9525">
                      <a:solidFill>
                        <a:srgbClr val="9E9E9E"/>
                      </a:solidFill>
                      <a:prstDash val="solid"/>
                      <a:round/>
                      <a:headEnd len="sm" w="sm" type="none"/>
                      <a:tailEnd len="sm" w="sm" type="none"/>
                    </a:lnB>
                    <a:solidFill>
                      <a:srgbClr val="1F497D"/>
                    </a:solidFill>
                  </a:tcPr>
                </a:tc>
                <a:tc>
                  <a:txBody>
                    <a:bodyPr/>
                    <a:lstStyle/>
                    <a:p>
                      <a:pPr indent="0" lvl="0" marL="0" rtl="0" algn="ctr">
                        <a:spcBef>
                          <a:spcPts val="0"/>
                        </a:spcBef>
                        <a:spcAft>
                          <a:spcPts val="0"/>
                        </a:spcAft>
                        <a:buNone/>
                      </a:pPr>
                      <a:r>
                        <a:rPr lang="en" sz="1100">
                          <a:solidFill>
                            <a:srgbClr val="FFFFFF"/>
                          </a:solidFill>
                          <a:latin typeface="Garamond"/>
                          <a:ea typeface="Garamond"/>
                          <a:cs typeface="Garamond"/>
                          <a:sym typeface="Garamond"/>
                        </a:rPr>
                        <a:t>Debt/Assets</a:t>
                      </a:r>
                      <a:endParaRPr sz="1100">
                        <a:solidFill>
                          <a:srgbClr val="FFFFFF"/>
                        </a:solidFill>
                        <a:latin typeface="Garamond"/>
                        <a:ea typeface="Garamond"/>
                        <a:cs typeface="Garamond"/>
                        <a:sym typeface="Garamond"/>
                      </a:endParaRPr>
                    </a:p>
                  </a:txBody>
                  <a:tcPr marT="68575" marB="68575" marR="91425" marL="91425" anchor="ctr">
                    <a:solidFill>
                      <a:srgbClr val="1F497D"/>
                    </a:solidFill>
                  </a:tcPr>
                </a:tc>
                <a:tc>
                  <a:txBody>
                    <a:bodyPr/>
                    <a:lstStyle/>
                    <a:p>
                      <a:pPr indent="0" lvl="0" marL="0" rtl="0" algn="ctr">
                        <a:spcBef>
                          <a:spcPts val="0"/>
                        </a:spcBef>
                        <a:spcAft>
                          <a:spcPts val="0"/>
                        </a:spcAft>
                        <a:buNone/>
                      </a:pPr>
                      <a:r>
                        <a:rPr lang="en" sz="1100">
                          <a:solidFill>
                            <a:srgbClr val="FFFFFF"/>
                          </a:solidFill>
                          <a:latin typeface="Garamond"/>
                          <a:ea typeface="Garamond"/>
                          <a:cs typeface="Garamond"/>
                          <a:sym typeface="Garamond"/>
                        </a:rPr>
                        <a:t>Debt/Equity</a:t>
                      </a:r>
                      <a:endParaRPr sz="1100">
                        <a:solidFill>
                          <a:srgbClr val="FFFFFF"/>
                        </a:solidFill>
                        <a:latin typeface="Garamond"/>
                        <a:ea typeface="Garamond"/>
                        <a:cs typeface="Garamond"/>
                        <a:sym typeface="Garamond"/>
                      </a:endParaRPr>
                    </a:p>
                  </a:txBody>
                  <a:tcPr marT="68575" marB="68575" marR="91425" marL="91425" anchor="ctr">
                    <a:solidFill>
                      <a:srgbClr val="1F497D"/>
                    </a:solidFill>
                  </a:tcPr>
                </a:tc>
                <a:tc>
                  <a:txBody>
                    <a:bodyPr/>
                    <a:lstStyle/>
                    <a:p>
                      <a:pPr indent="0" lvl="0" marL="0" rtl="0" algn="ctr">
                        <a:spcBef>
                          <a:spcPts val="0"/>
                        </a:spcBef>
                        <a:spcAft>
                          <a:spcPts val="0"/>
                        </a:spcAft>
                        <a:buNone/>
                      </a:pPr>
                      <a:r>
                        <a:rPr lang="en" sz="1100">
                          <a:solidFill>
                            <a:srgbClr val="FFFFFF"/>
                          </a:solidFill>
                          <a:latin typeface="Garamond"/>
                          <a:ea typeface="Garamond"/>
                          <a:cs typeface="Garamond"/>
                          <a:sym typeface="Garamond"/>
                        </a:rPr>
                        <a:t>Debt/EBITDA</a:t>
                      </a:r>
                      <a:endParaRPr sz="1100">
                        <a:solidFill>
                          <a:srgbClr val="FFFFFF"/>
                        </a:solidFill>
                        <a:latin typeface="Garamond"/>
                        <a:ea typeface="Garamond"/>
                        <a:cs typeface="Garamond"/>
                        <a:sym typeface="Garamond"/>
                      </a:endParaRPr>
                    </a:p>
                  </a:txBody>
                  <a:tcPr marT="68575" marB="68575" marR="91425" marL="91425" anchor="ctr">
                    <a:lnB cap="flat" cmpd="sng" w="9525">
                      <a:solidFill>
                        <a:srgbClr val="999999"/>
                      </a:solidFill>
                      <a:prstDash val="solid"/>
                      <a:round/>
                      <a:headEnd len="sm" w="sm" type="none"/>
                      <a:tailEnd len="sm" w="sm" type="none"/>
                    </a:lnB>
                    <a:solidFill>
                      <a:srgbClr val="1F497D"/>
                    </a:solidFill>
                  </a:tcPr>
                </a:tc>
                <a:tc>
                  <a:txBody>
                    <a:bodyPr/>
                    <a:lstStyle/>
                    <a:p>
                      <a:pPr indent="0" lvl="0" marL="0" rtl="0" algn="ctr">
                        <a:spcBef>
                          <a:spcPts val="0"/>
                        </a:spcBef>
                        <a:spcAft>
                          <a:spcPts val="0"/>
                        </a:spcAft>
                        <a:buNone/>
                      </a:pPr>
                      <a:r>
                        <a:rPr lang="en" sz="1100">
                          <a:solidFill>
                            <a:srgbClr val="FFFFFF"/>
                          </a:solidFill>
                          <a:latin typeface="Garamond"/>
                          <a:ea typeface="Garamond"/>
                          <a:cs typeface="Garamond"/>
                          <a:sym typeface="Garamond"/>
                        </a:rPr>
                        <a:t>Current Ratio</a:t>
                      </a:r>
                      <a:endParaRPr sz="1100">
                        <a:solidFill>
                          <a:srgbClr val="FFFFFF"/>
                        </a:solidFill>
                        <a:latin typeface="Garamond"/>
                        <a:ea typeface="Garamond"/>
                        <a:cs typeface="Garamond"/>
                        <a:sym typeface="Garamond"/>
                      </a:endParaRPr>
                    </a:p>
                  </a:txBody>
                  <a:tcPr marT="68575" marB="68575" marR="91425" marL="91425" anchor="ctr">
                    <a:lnB cap="flat" cmpd="sng" w="9525">
                      <a:solidFill>
                        <a:srgbClr val="999999"/>
                      </a:solidFill>
                      <a:prstDash val="solid"/>
                      <a:round/>
                      <a:headEnd len="sm" w="sm" type="none"/>
                      <a:tailEnd len="sm" w="sm" type="none"/>
                    </a:lnB>
                    <a:solidFill>
                      <a:srgbClr val="1F497D"/>
                    </a:solidFill>
                  </a:tcPr>
                </a:tc>
              </a:tr>
              <a:tr h="781375">
                <a:tc>
                  <a:txBody>
                    <a:bodyPr/>
                    <a:lstStyle/>
                    <a:p>
                      <a:pPr indent="0" lvl="0" marL="0" rtl="0" algn="l">
                        <a:spcBef>
                          <a:spcPts val="0"/>
                        </a:spcBef>
                        <a:spcAft>
                          <a:spcPts val="0"/>
                        </a:spcAft>
                        <a:buClr>
                          <a:srgbClr val="000000"/>
                        </a:buClr>
                        <a:buSzPts val="800"/>
                        <a:buFont typeface="Arial"/>
                        <a:buNone/>
                      </a:pPr>
                      <a:r>
                        <a:rPr b="1" lang="en" sz="1100">
                          <a:solidFill>
                            <a:srgbClr val="FFFFFF"/>
                          </a:solidFill>
                          <a:latin typeface="Garamond"/>
                          <a:ea typeface="Garamond"/>
                          <a:cs typeface="Garamond"/>
                          <a:sym typeface="Garamond"/>
                        </a:rPr>
                        <a:t>Pfizer Inc.</a:t>
                      </a:r>
                      <a:endParaRPr b="1" sz="1100">
                        <a:solidFill>
                          <a:srgbClr val="FFFFFF"/>
                        </a:solidFill>
                        <a:latin typeface="Garamond"/>
                        <a:ea typeface="Garamond"/>
                        <a:cs typeface="Garamond"/>
                        <a:sym typeface="Garamond"/>
                      </a:endParaRPr>
                    </a:p>
                    <a:p>
                      <a:pPr indent="0" lvl="0" marL="0" rtl="0" algn="l">
                        <a:spcBef>
                          <a:spcPts val="0"/>
                        </a:spcBef>
                        <a:spcAft>
                          <a:spcPts val="0"/>
                        </a:spcAft>
                        <a:buClr>
                          <a:srgbClr val="000000"/>
                        </a:buClr>
                        <a:buSzPts val="800"/>
                        <a:buFont typeface="Arial"/>
                        <a:buNone/>
                      </a:pPr>
                      <a:r>
                        <a:rPr lang="en" sz="1100">
                          <a:solidFill>
                            <a:srgbClr val="FFFFFF"/>
                          </a:solidFill>
                          <a:latin typeface="Garamond"/>
                          <a:ea typeface="Garamond"/>
                          <a:cs typeface="Garamond"/>
                          <a:sym typeface="Garamond"/>
                        </a:rPr>
                        <a:t>(NYSE: PFE)</a:t>
                      </a:r>
                      <a:endParaRPr sz="1100"/>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F78CC"/>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0.312</a:t>
                      </a:r>
                      <a:endParaRPr sz="1100">
                        <a:latin typeface="EB Garamond"/>
                        <a:ea typeface="EB Garamond"/>
                        <a:cs typeface="EB Garamond"/>
                        <a:sym typeface="EB Garamond"/>
                      </a:endParaRPr>
                    </a:p>
                  </a:txBody>
                  <a:tcPr marT="68575" marB="6857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0.68</a:t>
                      </a:r>
                      <a:endParaRPr sz="1100">
                        <a:latin typeface="EB Garamond"/>
                        <a:ea typeface="EB Garamond"/>
                        <a:cs typeface="EB Garamond"/>
                        <a:sym typeface="EB Garamond"/>
                      </a:endParaRPr>
                    </a:p>
                  </a:txBody>
                  <a:tcPr marT="68575" marB="68575" marR="91425" marL="91425" anchor="ctr">
                    <a:lnR cap="flat" cmpd="sng" w="9525">
                      <a:solidFill>
                        <a:srgbClr val="999999"/>
                      </a:solidFill>
                      <a:prstDash val="solid"/>
                      <a:round/>
                      <a:headEnd len="sm" w="sm" type="none"/>
                      <a:tailEnd len="sm" w="sm" type="none"/>
                    </a:lnR>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5.1614</a:t>
                      </a:r>
                      <a:endParaRPr sz="1100">
                        <a:latin typeface="EB Garamond"/>
                        <a:ea typeface="EB Garamond"/>
                        <a:cs typeface="EB Garamond"/>
                        <a:sym typeface="EB Garamond"/>
                      </a:endParaRPr>
                    </a:p>
                  </a:txBody>
                  <a:tcPr marT="68575" marB="6857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1.651</a:t>
                      </a:r>
                      <a:endParaRPr sz="1100">
                        <a:latin typeface="EB Garamond"/>
                        <a:ea typeface="EB Garamond"/>
                        <a:cs typeface="EB Garamond"/>
                        <a:sym typeface="EB Garamond"/>
                      </a:endParaRPr>
                    </a:p>
                  </a:txBody>
                  <a:tcPr marT="68575" marB="6857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103150">
                <a:tc>
                  <a:txBody>
                    <a:bodyPr/>
                    <a:lstStyle/>
                    <a:p>
                      <a:pPr indent="0" lvl="0" marL="0" rtl="0" algn="l">
                        <a:spcBef>
                          <a:spcPts val="0"/>
                        </a:spcBef>
                        <a:spcAft>
                          <a:spcPts val="0"/>
                        </a:spcAft>
                        <a:buClr>
                          <a:srgbClr val="000000"/>
                        </a:buClr>
                        <a:buSzPts val="800"/>
                        <a:buFont typeface="Arial"/>
                        <a:buNone/>
                      </a:pPr>
                      <a:r>
                        <a:rPr b="1" lang="en" sz="1100">
                          <a:solidFill>
                            <a:srgbClr val="FFFFFF"/>
                          </a:solidFill>
                          <a:latin typeface="Garamond"/>
                          <a:ea typeface="Garamond"/>
                          <a:cs typeface="Garamond"/>
                          <a:sym typeface="Garamond"/>
                        </a:rPr>
                        <a:t>Merck &amp; Company Inc.</a:t>
                      </a:r>
                      <a:endParaRPr b="1" sz="1100">
                        <a:solidFill>
                          <a:srgbClr val="FFFFFF"/>
                        </a:solidFill>
                        <a:latin typeface="Garamond"/>
                        <a:ea typeface="Garamond"/>
                        <a:cs typeface="Garamond"/>
                        <a:sym typeface="Garamond"/>
                      </a:endParaRPr>
                    </a:p>
                    <a:p>
                      <a:pPr indent="0" lvl="0" marL="0" rtl="0" algn="l">
                        <a:spcBef>
                          <a:spcPts val="0"/>
                        </a:spcBef>
                        <a:spcAft>
                          <a:spcPts val="0"/>
                        </a:spcAft>
                        <a:buClr>
                          <a:srgbClr val="000000"/>
                        </a:buClr>
                        <a:buSzPts val="800"/>
                        <a:buFont typeface="Arial"/>
                        <a:buNone/>
                      </a:pPr>
                      <a:r>
                        <a:rPr lang="en" sz="1100">
                          <a:solidFill>
                            <a:srgbClr val="FFFFFF"/>
                          </a:solidFill>
                          <a:latin typeface="Garamond"/>
                          <a:ea typeface="Garamond"/>
                          <a:cs typeface="Garamond"/>
                          <a:sym typeface="Garamond"/>
                        </a:rPr>
                        <a:t>(NYSE: MRK)</a:t>
                      </a:r>
                      <a:endParaRPr sz="1100"/>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F78CC"/>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0.219</a:t>
                      </a:r>
                      <a:endParaRPr sz="1100">
                        <a:latin typeface="EB Garamond"/>
                        <a:ea typeface="EB Garamond"/>
                        <a:cs typeface="EB Garamond"/>
                        <a:sym typeface="EB Garamond"/>
                      </a:endParaRPr>
                    </a:p>
                  </a:txBody>
                  <a:tcPr marT="68575" marB="68575" marR="91425" marL="91425" anchor="ctr">
                    <a:lnL cap="flat" cmpd="sng" w="9525">
                      <a:solidFill>
                        <a:srgbClr val="9E9E9E"/>
                      </a:solidFill>
                      <a:prstDash val="solid"/>
                      <a:round/>
                      <a:headEnd len="sm" w="sm" type="none"/>
                      <a:tailEnd len="sm" w="sm" type="none"/>
                    </a:lnL>
                    <a:solidFill>
                      <a:srgbClr val="C9DAF8"/>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0.34</a:t>
                      </a:r>
                      <a:endParaRPr sz="1100">
                        <a:latin typeface="EB Garamond"/>
                        <a:ea typeface="EB Garamond"/>
                        <a:cs typeface="EB Garamond"/>
                        <a:sym typeface="EB Garamond"/>
                      </a:endParaRPr>
                    </a:p>
                  </a:txBody>
                  <a:tcPr marT="68575" marB="68575" marR="91425" marL="91425" anchor="ctr">
                    <a:solidFill>
                      <a:srgbClr val="C9DAF8"/>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1.752</a:t>
                      </a:r>
                      <a:endParaRPr sz="1100">
                        <a:latin typeface="EB Garamond"/>
                        <a:ea typeface="EB Garamond"/>
                        <a:cs typeface="EB Garamond"/>
                        <a:sym typeface="EB Garamond"/>
                      </a:endParaRPr>
                    </a:p>
                  </a:txBody>
                  <a:tcPr marT="68575" marB="68575" marR="91425" marL="91425" anchor="ctr">
                    <a:lnT cap="flat" cmpd="sng" w="9525">
                      <a:solidFill>
                        <a:srgbClr val="999999"/>
                      </a:solidFill>
                      <a:prstDash val="solid"/>
                      <a:round/>
                      <a:headEnd len="sm" w="sm" type="none"/>
                      <a:tailEnd len="sm" w="sm" type="none"/>
                    </a:lnT>
                    <a:solidFill>
                      <a:schemeClr val="lt1"/>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2.309</a:t>
                      </a:r>
                      <a:endParaRPr sz="1100">
                        <a:latin typeface="EB Garamond"/>
                        <a:ea typeface="EB Garamond"/>
                        <a:cs typeface="EB Garamond"/>
                        <a:sym typeface="EB Garamond"/>
                      </a:endParaRPr>
                    </a:p>
                  </a:txBody>
                  <a:tcPr marT="68575" marB="68575" marR="91425" marL="91425" anchor="ctr">
                    <a:lnT cap="flat" cmpd="sng" w="9525">
                      <a:solidFill>
                        <a:srgbClr val="999999"/>
                      </a:solidFill>
                      <a:prstDash val="solid"/>
                      <a:round/>
                      <a:headEnd len="sm" w="sm" type="none"/>
                      <a:tailEnd len="sm" w="sm" type="none"/>
                    </a:lnT>
                    <a:solidFill>
                      <a:schemeClr val="lt1"/>
                    </a:solidFill>
                  </a:tcPr>
                </a:tc>
              </a:tr>
              <a:tr h="1103150">
                <a:tc>
                  <a:txBody>
                    <a:bodyPr/>
                    <a:lstStyle/>
                    <a:p>
                      <a:pPr indent="0" lvl="0" marL="0" rtl="0" algn="l">
                        <a:spcBef>
                          <a:spcPts val="0"/>
                        </a:spcBef>
                        <a:spcAft>
                          <a:spcPts val="0"/>
                        </a:spcAft>
                        <a:buClr>
                          <a:srgbClr val="000000"/>
                        </a:buClr>
                        <a:buSzPts val="800"/>
                        <a:buFont typeface="Arial"/>
                        <a:buNone/>
                      </a:pPr>
                      <a:r>
                        <a:rPr b="1" lang="en" sz="1100">
                          <a:solidFill>
                            <a:srgbClr val="FFFFFF"/>
                          </a:solidFill>
                          <a:latin typeface="Garamond"/>
                          <a:ea typeface="Garamond"/>
                          <a:cs typeface="Garamond"/>
                          <a:sym typeface="Garamond"/>
                        </a:rPr>
                        <a:t>AstraZeneca PLC</a:t>
                      </a:r>
                      <a:endParaRPr b="1" sz="1100">
                        <a:solidFill>
                          <a:srgbClr val="FFFFFF"/>
                        </a:solidFill>
                        <a:latin typeface="Garamond"/>
                        <a:ea typeface="Garamond"/>
                        <a:cs typeface="Garamond"/>
                        <a:sym typeface="Garamond"/>
                      </a:endParaRPr>
                    </a:p>
                    <a:p>
                      <a:pPr indent="0" lvl="0" marL="0" rtl="0" algn="l">
                        <a:spcBef>
                          <a:spcPts val="0"/>
                        </a:spcBef>
                        <a:spcAft>
                          <a:spcPts val="0"/>
                        </a:spcAft>
                        <a:buClr>
                          <a:srgbClr val="000000"/>
                        </a:buClr>
                        <a:buSzPts val="800"/>
                        <a:buFont typeface="Arial"/>
                        <a:buNone/>
                      </a:pPr>
                      <a:r>
                        <a:rPr lang="en" sz="1100">
                          <a:solidFill>
                            <a:srgbClr val="FFFFFF"/>
                          </a:solidFill>
                          <a:latin typeface="Garamond"/>
                          <a:ea typeface="Garamond"/>
                          <a:cs typeface="Garamond"/>
                          <a:sym typeface="Garamond"/>
                        </a:rPr>
                        <a:t>(NASDAQ: AZN)</a:t>
                      </a:r>
                      <a:endParaRPr sz="1100"/>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F78CC"/>
                    </a:solidFill>
                  </a:tcPr>
                </a:tc>
                <a:tc>
                  <a:txBody>
                    <a:bodyPr/>
                    <a:lstStyle/>
                    <a:p>
                      <a:pPr indent="0" lvl="0" marL="0" rtl="0" algn="l">
                        <a:spcBef>
                          <a:spcPts val="0"/>
                        </a:spcBef>
                        <a:spcAft>
                          <a:spcPts val="0"/>
                        </a:spcAft>
                        <a:buNone/>
                      </a:pPr>
                      <a:r>
                        <a:rPr lang="en" sz="1100">
                          <a:latin typeface="EB Garamond"/>
                          <a:ea typeface="EB Garamond"/>
                          <a:cs typeface="EB Garamond"/>
                          <a:sym typeface="EB Garamond"/>
                        </a:rPr>
                        <a:t>0.283</a:t>
                      </a:r>
                      <a:endParaRPr sz="1100">
                        <a:latin typeface="EB Garamond"/>
                        <a:ea typeface="EB Garamond"/>
                        <a:cs typeface="EB Garamond"/>
                        <a:sym typeface="EB Garamond"/>
                      </a:endParaRPr>
                    </a:p>
                  </a:txBody>
                  <a:tcPr marT="68575" marB="68575" marR="91425" marL="91425" anchor="ctr">
                    <a:lnL cap="flat" cmpd="sng" w="9525">
                      <a:solidFill>
                        <a:srgbClr val="9E9E9E"/>
                      </a:solidFill>
                      <a:prstDash val="solid"/>
                      <a:round/>
                      <a:headEnd len="sm" w="sm" type="none"/>
                      <a:tailEnd len="sm" w="sm" type="none"/>
                    </a:lnL>
                    <a:solidFill>
                      <a:schemeClr val="lt1"/>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0.59</a:t>
                      </a:r>
                      <a:endParaRPr sz="1100">
                        <a:latin typeface="EB Garamond"/>
                        <a:ea typeface="EB Garamond"/>
                        <a:cs typeface="EB Garamond"/>
                        <a:sym typeface="EB Garamond"/>
                      </a:endParaRPr>
                    </a:p>
                  </a:txBody>
                  <a:tcPr marT="68575" marB="68575" marR="91425" marL="91425" anchor="ctr">
                    <a:solidFill>
                      <a:schemeClr val="lt1"/>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1.468</a:t>
                      </a:r>
                      <a:endParaRPr sz="1100">
                        <a:latin typeface="EB Garamond"/>
                        <a:ea typeface="EB Garamond"/>
                        <a:cs typeface="EB Garamond"/>
                        <a:sym typeface="EB Garamond"/>
                      </a:endParaRPr>
                    </a:p>
                  </a:txBody>
                  <a:tcPr marT="68575" marB="68575" marR="91425" marL="91425" anchor="ctr">
                    <a:solidFill>
                      <a:srgbClr val="C9DAF8"/>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1.632</a:t>
                      </a:r>
                      <a:endParaRPr sz="1100">
                        <a:latin typeface="EB Garamond"/>
                        <a:ea typeface="EB Garamond"/>
                        <a:cs typeface="EB Garamond"/>
                        <a:sym typeface="EB Garamond"/>
                      </a:endParaRPr>
                    </a:p>
                  </a:txBody>
                  <a:tcPr marT="68575" marB="68575" marR="91425" marL="91425" anchor="ctr">
                    <a:solidFill>
                      <a:schemeClr val="lt1"/>
                    </a:solidFill>
                  </a:tcPr>
                </a:tc>
              </a:tr>
            </a:tbl>
          </a:graphicData>
        </a:graphic>
      </p:graphicFrame>
      <p:pic>
        <p:nvPicPr>
          <p:cNvPr id="321" name="Google Shape;321;p51" title="File:Toast logo.svg - Wikimedia Commons"/>
          <p:cNvPicPr preferRelativeResize="0"/>
          <p:nvPr/>
        </p:nvPicPr>
        <p:blipFill>
          <a:blip r:embed="rId5">
            <a:alphaModFix/>
          </a:blip>
          <a:stretch>
            <a:fillRect/>
          </a:stretch>
        </p:blipFill>
        <p:spPr>
          <a:xfrm>
            <a:off x="7125950" y="62137"/>
            <a:ext cx="1177162" cy="311756"/>
          </a:xfrm>
          <a:prstGeom prst="rect">
            <a:avLst/>
          </a:prstGeom>
          <a:noFill/>
          <a:ln>
            <a:noFill/>
          </a:ln>
        </p:spPr>
      </p:pic>
      <p:cxnSp>
        <p:nvCxnSpPr>
          <p:cNvPr id="322" name="Google Shape;322;p51"/>
          <p:cNvCxnSpPr/>
          <p:nvPr/>
        </p:nvCxnSpPr>
        <p:spPr>
          <a:xfrm>
            <a:off x="457200" y="471656"/>
            <a:ext cx="8229600" cy="0"/>
          </a:xfrm>
          <a:prstGeom prst="straightConnector1">
            <a:avLst/>
          </a:prstGeom>
          <a:noFill/>
          <a:ln cap="flat" cmpd="sng" w="38100">
            <a:solidFill>
              <a:srgbClr val="1155CC"/>
            </a:solidFill>
            <a:prstDash val="solid"/>
            <a:round/>
            <a:headEnd len="sm" w="sm" type="none"/>
            <a:tailEnd len="sm" w="sm" type="none"/>
          </a:ln>
        </p:spPr>
      </p:cxnSp>
      <p:pic>
        <p:nvPicPr>
          <p:cNvPr id="323" name="Google Shape;323;p51"/>
          <p:cNvPicPr preferRelativeResize="0"/>
          <p:nvPr/>
        </p:nvPicPr>
        <p:blipFill>
          <a:blip r:embed="rId6">
            <a:alphaModFix/>
          </a:blip>
          <a:stretch>
            <a:fillRect/>
          </a:stretch>
        </p:blipFill>
        <p:spPr>
          <a:xfrm>
            <a:off x="7430249" y="4502851"/>
            <a:ext cx="1228164" cy="5263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2"/>
          <p:cNvSpPr txBox="1"/>
          <p:nvPr/>
        </p:nvSpPr>
        <p:spPr>
          <a:xfrm>
            <a:off x="388300" y="528774"/>
            <a:ext cx="8307300" cy="4617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None/>
            </a:pPr>
            <a:r>
              <a:t/>
            </a:r>
            <a:endParaRPr sz="1800">
              <a:solidFill>
                <a:srgbClr val="34383C"/>
              </a:solidFill>
              <a:latin typeface="Garamond"/>
              <a:ea typeface="Garamond"/>
              <a:cs typeface="Garamond"/>
              <a:sym typeface="Garamond"/>
            </a:endParaRPr>
          </a:p>
        </p:txBody>
      </p:sp>
      <p:sp>
        <p:nvSpPr>
          <p:cNvPr id="329" name="Google Shape;329;p52"/>
          <p:cNvSpPr txBox="1"/>
          <p:nvPr/>
        </p:nvSpPr>
        <p:spPr>
          <a:xfrm>
            <a:off x="448500" y="139310"/>
            <a:ext cx="8247000" cy="3462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400"/>
              <a:buFont typeface="Arial"/>
              <a:buNone/>
            </a:pPr>
            <a:r>
              <a:rPr b="1" lang="en" sz="2400">
                <a:latin typeface="Garamond"/>
                <a:ea typeface="Garamond"/>
                <a:cs typeface="Garamond"/>
                <a:sym typeface="Garamond"/>
              </a:rPr>
              <a:t>Macro/Policy/Market Outlook</a:t>
            </a:r>
            <a:endParaRPr b="1" i="0" sz="2400" u="none" cap="none" strike="noStrike">
              <a:solidFill>
                <a:srgbClr val="000000"/>
              </a:solidFill>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2400"/>
              <a:buFont typeface="Arial"/>
              <a:buNone/>
            </a:pPr>
            <a:r>
              <a:t/>
            </a:r>
            <a:endParaRPr b="1" i="0" sz="2400" u="none" cap="none" strike="noStrike">
              <a:solidFill>
                <a:srgbClr val="000000"/>
              </a:solidFill>
              <a:latin typeface="Garamond"/>
              <a:ea typeface="Garamond"/>
              <a:cs typeface="Garamond"/>
              <a:sym typeface="Garamond"/>
            </a:endParaRPr>
          </a:p>
        </p:txBody>
      </p:sp>
      <p:sp>
        <p:nvSpPr>
          <p:cNvPr id="330" name="Google Shape;330;p52"/>
          <p:cNvSpPr txBox="1"/>
          <p:nvPr/>
        </p:nvSpPr>
        <p:spPr>
          <a:xfrm>
            <a:off x="265950" y="471656"/>
            <a:ext cx="8307300" cy="2632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Garamond"/>
              <a:buChar char="●"/>
            </a:pPr>
            <a:r>
              <a:rPr b="1" lang="en" sz="2200">
                <a:solidFill>
                  <a:schemeClr val="dk1"/>
                </a:solidFill>
                <a:latin typeface="Garamond"/>
                <a:ea typeface="Garamond"/>
                <a:cs typeface="Garamond"/>
                <a:sym typeface="Garamond"/>
              </a:rPr>
              <a:t>Enter_Information</a:t>
            </a:r>
            <a:endParaRPr b="1" sz="2200">
              <a:solidFill>
                <a:schemeClr val="dk1"/>
              </a:solidFill>
              <a:latin typeface="Garamond"/>
              <a:ea typeface="Garamond"/>
              <a:cs typeface="Garamond"/>
              <a:sym typeface="Garamond"/>
            </a:endParaRPr>
          </a:p>
          <a:p>
            <a:pPr indent="-368300" lvl="1" marL="914400" rtl="0" algn="l">
              <a:spcBef>
                <a:spcPts val="0"/>
              </a:spcBef>
              <a:spcAft>
                <a:spcPts val="0"/>
              </a:spcAft>
              <a:buClr>
                <a:schemeClr val="dk1"/>
              </a:buClr>
              <a:buSzPts val="2200"/>
              <a:buFont typeface="Garamond"/>
              <a:buChar char="○"/>
            </a:pPr>
            <a:r>
              <a:rPr lang="en" sz="2200">
                <a:solidFill>
                  <a:schemeClr val="dk1"/>
                </a:solidFill>
                <a:latin typeface="Garamond"/>
                <a:ea typeface="Garamond"/>
                <a:cs typeface="Garamond"/>
                <a:sym typeface="Garamond"/>
              </a:rPr>
              <a:t>Bullet_Point</a:t>
            </a:r>
            <a:endParaRPr sz="2200">
              <a:solidFill>
                <a:schemeClr val="dk1"/>
              </a:solidFill>
              <a:latin typeface="Garamond"/>
              <a:ea typeface="Garamond"/>
              <a:cs typeface="Garamond"/>
              <a:sym typeface="Garamond"/>
            </a:endParaRPr>
          </a:p>
          <a:p>
            <a:pPr indent="-368300" lvl="0" marL="457200" rtl="0" algn="l">
              <a:spcBef>
                <a:spcPts val="0"/>
              </a:spcBef>
              <a:spcAft>
                <a:spcPts val="0"/>
              </a:spcAft>
              <a:buClr>
                <a:schemeClr val="dk1"/>
              </a:buClr>
              <a:buSzPts val="2200"/>
              <a:buFont typeface="Garamond"/>
              <a:buChar char="●"/>
            </a:pPr>
            <a:r>
              <a:rPr b="1" lang="en" sz="2200">
                <a:solidFill>
                  <a:schemeClr val="dk1"/>
                </a:solidFill>
                <a:latin typeface="Garamond"/>
                <a:ea typeface="Garamond"/>
                <a:cs typeface="Garamond"/>
                <a:sym typeface="Garamond"/>
              </a:rPr>
              <a:t>Enter_Information</a:t>
            </a:r>
            <a:endParaRPr b="1" sz="2200">
              <a:solidFill>
                <a:schemeClr val="dk1"/>
              </a:solidFill>
              <a:latin typeface="Garamond"/>
              <a:ea typeface="Garamond"/>
              <a:cs typeface="Garamond"/>
              <a:sym typeface="Garamond"/>
            </a:endParaRPr>
          </a:p>
          <a:p>
            <a:pPr indent="-368300" lvl="1" marL="914400" rtl="0" algn="l">
              <a:spcBef>
                <a:spcPts val="0"/>
              </a:spcBef>
              <a:spcAft>
                <a:spcPts val="0"/>
              </a:spcAft>
              <a:buClr>
                <a:schemeClr val="dk1"/>
              </a:buClr>
              <a:buSzPts val="2200"/>
              <a:buFont typeface="Garamond"/>
              <a:buChar char="○"/>
            </a:pPr>
            <a:r>
              <a:rPr lang="en" sz="2200">
                <a:solidFill>
                  <a:schemeClr val="dk1"/>
                </a:solidFill>
                <a:latin typeface="Garamond"/>
                <a:ea typeface="Garamond"/>
                <a:cs typeface="Garamond"/>
                <a:sym typeface="Garamond"/>
              </a:rPr>
              <a:t>Bullet_Point</a:t>
            </a:r>
            <a:endParaRPr sz="2200">
              <a:solidFill>
                <a:schemeClr val="dk1"/>
              </a:solidFill>
              <a:latin typeface="Garamond"/>
              <a:ea typeface="Garamond"/>
              <a:cs typeface="Garamond"/>
              <a:sym typeface="Garamond"/>
            </a:endParaRPr>
          </a:p>
          <a:p>
            <a:pPr indent="-368300" lvl="0" marL="457200" rtl="0" algn="l">
              <a:spcBef>
                <a:spcPts val="0"/>
              </a:spcBef>
              <a:spcAft>
                <a:spcPts val="0"/>
              </a:spcAft>
              <a:buClr>
                <a:schemeClr val="dk1"/>
              </a:buClr>
              <a:buSzPts val="2200"/>
              <a:buFont typeface="Garamond"/>
              <a:buChar char="●"/>
            </a:pPr>
            <a:r>
              <a:rPr b="1" lang="en" sz="2200">
                <a:solidFill>
                  <a:schemeClr val="dk1"/>
                </a:solidFill>
                <a:latin typeface="Garamond"/>
                <a:ea typeface="Garamond"/>
                <a:cs typeface="Garamond"/>
                <a:sym typeface="Garamond"/>
              </a:rPr>
              <a:t>Enter_Information</a:t>
            </a:r>
            <a:endParaRPr b="1" sz="2200">
              <a:solidFill>
                <a:schemeClr val="dk1"/>
              </a:solidFill>
              <a:latin typeface="Garamond"/>
              <a:ea typeface="Garamond"/>
              <a:cs typeface="Garamond"/>
              <a:sym typeface="Garamond"/>
            </a:endParaRPr>
          </a:p>
          <a:p>
            <a:pPr indent="-368300" lvl="1" marL="914400" rtl="0" algn="l">
              <a:spcBef>
                <a:spcPts val="0"/>
              </a:spcBef>
              <a:spcAft>
                <a:spcPts val="0"/>
              </a:spcAft>
              <a:buClr>
                <a:schemeClr val="dk1"/>
              </a:buClr>
              <a:buSzPts val="2200"/>
              <a:buFont typeface="Garamond"/>
              <a:buChar char="○"/>
            </a:pPr>
            <a:r>
              <a:rPr lang="en" sz="2200">
                <a:solidFill>
                  <a:schemeClr val="dk1"/>
                </a:solidFill>
                <a:latin typeface="Garamond"/>
                <a:ea typeface="Garamond"/>
                <a:cs typeface="Garamond"/>
                <a:sym typeface="Garamond"/>
              </a:rPr>
              <a:t>Bullet_Point</a:t>
            </a:r>
            <a:endParaRPr sz="2200">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t/>
            </a:r>
            <a:endParaRPr b="1" sz="2700">
              <a:solidFill>
                <a:schemeClr val="dk1"/>
              </a:solidFill>
              <a:latin typeface="Garamond"/>
              <a:ea typeface="Garamond"/>
              <a:cs typeface="Garamond"/>
              <a:sym typeface="Garamond"/>
            </a:endParaRPr>
          </a:p>
        </p:txBody>
      </p:sp>
      <p:pic>
        <p:nvPicPr>
          <p:cNvPr id="331" name="Google Shape;331;p52"/>
          <p:cNvPicPr preferRelativeResize="0"/>
          <p:nvPr/>
        </p:nvPicPr>
        <p:blipFill>
          <a:blip r:embed="rId3">
            <a:alphaModFix/>
          </a:blip>
          <a:stretch>
            <a:fillRect/>
          </a:stretch>
        </p:blipFill>
        <p:spPr>
          <a:xfrm>
            <a:off x="184875" y="2662894"/>
            <a:ext cx="6629400" cy="2366301"/>
          </a:xfrm>
          <a:prstGeom prst="rect">
            <a:avLst/>
          </a:prstGeom>
          <a:noFill/>
          <a:ln>
            <a:noFill/>
          </a:ln>
        </p:spPr>
      </p:pic>
      <p:pic>
        <p:nvPicPr>
          <p:cNvPr id="332" name="Google Shape;332;p52" title="File:Toast logo.svg - Wikimedia Commons"/>
          <p:cNvPicPr preferRelativeResize="0"/>
          <p:nvPr/>
        </p:nvPicPr>
        <p:blipFill>
          <a:blip r:embed="rId4">
            <a:alphaModFix/>
          </a:blip>
          <a:stretch>
            <a:fillRect/>
          </a:stretch>
        </p:blipFill>
        <p:spPr>
          <a:xfrm>
            <a:off x="7125950" y="62137"/>
            <a:ext cx="1177162" cy="311756"/>
          </a:xfrm>
          <a:prstGeom prst="rect">
            <a:avLst/>
          </a:prstGeom>
          <a:noFill/>
          <a:ln>
            <a:noFill/>
          </a:ln>
        </p:spPr>
      </p:pic>
      <p:cxnSp>
        <p:nvCxnSpPr>
          <p:cNvPr id="333" name="Google Shape;333;p52"/>
          <p:cNvCxnSpPr/>
          <p:nvPr/>
        </p:nvCxnSpPr>
        <p:spPr>
          <a:xfrm>
            <a:off x="457200" y="471656"/>
            <a:ext cx="8229600" cy="0"/>
          </a:xfrm>
          <a:prstGeom prst="straightConnector1">
            <a:avLst/>
          </a:prstGeom>
          <a:noFill/>
          <a:ln cap="flat" cmpd="sng" w="38100">
            <a:solidFill>
              <a:srgbClr val="1155CC"/>
            </a:solidFill>
            <a:prstDash val="solid"/>
            <a:round/>
            <a:headEnd len="sm" w="sm" type="none"/>
            <a:tailEnd len="sm" w="sm" type="none"/>
          </a:ln>
        </p:spPr>
      </p:cxnSp>
      <p:pic>
        <p:nvPicPr>
          <p:cNvPr id="334" name="Google Shape;334;p52"/>
          <p:cNvPicPr preferRelativeResize="0"/>
          <p:nvPr/>
        </p:nvPicPr>
        <p:blipFill>
          <a:blip r:embed="rId5">
            <a:alphaModFix/>
          </a:blip>
          <a:stretch>
            <a:fillRect/>
          </a:stretch>
        </p:blipFill>
        <p:spPr>
          <a:xfrm>
            <a:off x="7430249" y="4502851"/>
            <a:ext cx="1228164" cy="526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3"/>
          <p:cNvSpPr txBox="1"/>
          <p:nvPr/>
        </p:nvSpPr>
        <p:spPr>
          <a:xfrm>
            <a:off x="448500" y="125381"/>
            <a:ext cx="7104600" cy="3462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400"/>
              <a:buFont typeface="Arial"/>
              <a:buNone/>
            </a:pPr>
            <a:r>
              <a:rPr b="1" lang="en" sz="2400">
                <a:latin typeface="Garamond"/>
                <a:ea typeface="Garamond"/>
                <a:cs typeface="Garamond"/>
                <a:sym typeface="Garamond"/>
              </a:rPr>
              <a:t>Bull/Bear Scenario</a:t>
            </a:r>
            <a:endParaRPr b="1" i="0" sz="2400" u="none" cap="none" strike="noStrike">
              <a:solidFill>
                <a:srgbClr val="000000"/>
              </a:solidFill>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2400"/>
              <a:buFont typeface="Arial"/>
              <a:buNone/>
            </a:pPr>
            <a:r>
              <a:t/>
            </a:r>
            <a:endParaRPr b="1" i="0" sz="2400" u="none" cap="none" strike="noStrike">
              <a:solidFill>
                <a:srgbClr val="000000"/>
              </a:solidFill>
              <a:latin typeface="Garamond"/>
              <a:ea typeface="Garamond"/>
              <a:cs typeface="Garamond"/>
              <a:sym typeface="Garamond"/>
            </a:endParaRPr>
          </a:p>
        </p:txBody>
      </p:sp>
      <p:sp>
        <p:nvSpPr>
          <p:cNvPr id="341" name="Google Shape;341;p53"/>
          <p:cNvSpPr txBox="1"/>
          <p:nvPr/>
        </p:nvSpPr>
        <p:spPr>
          <a:xfrm>
            <a:off x="6501225" y="674569"/>
            <a:ext cx="3112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Garamond"/>
              <a:ea typeface="Garamond"/>
              <a:cs typeface="Garamond"/>
              <a:sym typeface="Garamond"/>
            </a:endParaRPr>
          </a:p>
        </p:txBody>
      </p:sp>
      <p:sp>
        <p:nvSpPr>
          <p:cNvPr id="342" name="Google Shape;342;p53"/>
          <p:cNvSpPr txBox="1"/>
          <p:nvPr/>
        </p:nvSpPr>
        <p:spPr>
          <a:xfrm>
            <a:off x="457200" y="629381"/>
            <a:ext cx="5105700" cy="2247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2600" u="sng">
                <a:latin typeface="Garamond"/>
                <a:ea typeface="Garamond"/>
                <a:cs typeface="Garamond"/>
                <a:sym typeface="Garamond"/>
              </a:rPr>
              <a:t>Bull</a:t>
            </a:r>
            <a:endParaRPr b="1" sz="2600" u="sng">
              <a:latin typeface="Garamond"/>
              <a:ea typeface="Garamond"/>
              <a:cs typeface="Garamond"/>
              <a:sym typeface="Garamond"/>
            </a:endParaRPr>
          </a:p>
          <a:p>
            <a:pPr indent="-342900" lvl="0" marL="4572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Enter_Information</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Bullet_Point</a:t>
            </a:r>
            <a:endParaRPr sz="1800">
              <a:solidFill>
                <a:schemeClr val="dk1"/>
              </a:solidFill>
              <a:latin typeface="Garamond"/>
              <a:ea typeface="Garamond"/>
              <a:cs typeface="Garamond"/>
              <a:sym typeface="Garamond"/>
            </a:endParaRPr>
          </a:p>
          <a:p>
            <a:pPr indent="-342900" lvl="0" marL="4572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Enter_Information</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Bullet_Point</a:t>
            </a:r>
            <a:endParaRPr sz="1800">
              <a:solidFill>
                <a:schemeClr val="dk1"/>
              </a:solidFill>
              <a:latin typeface="Garamond"/>
              <a:ea typeface="Garamond"/>
              <a:cs typeface="Garamond"/>
              <a:sym typeface="Garamond"/>
            </a:endParaRPr>
          </a:p>
          <a:p>
            <a:pPr indent="-342900" lvl="0" marL="4572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Enter_Information</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Bullet_Point</a:t>
            </a:r>
            <a:endParaRPr sz="1800">
              <a:solidFill>
                <a:schemeClr val="dk1"/>
              </a:solidFill>
              <a:latin typeface="Garamond"/>
              <a:ea typeface="Garamond"/>
              <a:cs typeface="Garamond"/>
              <a:sym typeface="Garamond"/>
            </a:endParaRPr>
          </a:p>
        </p:txBody>
      </p:sp>
      <p:sp>
        <p:nvSpPr>
          <p:cNvPr id="343" name="Google Shape;343;p53"/>
          <p:cNvSpPr txBox="1"/>
          <p:nvPr/>
        </p:nvSpPr>
        <p:spPr>
          <a:xfrm>
            <a:off x="448500" y="2670544"/>
            <a:ext cx="8739300" cy="14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u="sng">
                <a:solidFill>
                  <a:schemeClr val="dk1"/>
                </a:solidFill>
                <a:latin typeface="Garamond"/>
                <a:ea typeface="Garamond"/>
                <a:cs typeface="Garamond"/>
                <a:sym typeface="Garamond"/>
              </a:rPr>
              <a:t>Bear</a:t>
            </a:r>
            <a:endParaRPr b="1" sz="2600" u="sng">
              <a:solidFill>
                <a:schemeClr val="dk1"/>
              </a:solidFill>
              <a:latin typeface="Garamond"/>
              <a:ea typeface="Garamond"/>
              <a:cs typeface="Garamond"/>
              <a:sym typeface="Garamond"/>
            </a:endParaRPr>
          </a:p>
          <a:p>
            <a:pPr indent="-342900" lvl="0" marL="4572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Enter_Information</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Bullet_Point</a:t>
            </a:r>
            <a:endParaRPr sz="1800">
              <a:solidFill>
                <a:schemeClr val="dk1"/>
              </a:solidFill>
              <a:latin typeface="Garamond"/>
              <a:ea typeface="Garamond"/>
              <a:cs typeface="Garamond"/>
              <a:sym typeface="Garamond"/>
            </a:endParaRPr>
          </a:p>
          <a:p>
            <a:pPr indent="-342900" lvl="0" marL="4572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Enter_Information</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Bullet_Point</a:t>
            </a:r>
            <a:endParaRPr sz="1800">
              <a:solidFill>
                <a:schemeClr val="dk1"/>
              </a:solidFill>
              <a:latin typeface="Garamond"/>
              <a:ea typeface="Garamond"/>
              <a:cs typeface="Garamond"/>
              <a:sym typeface="Garamond"/>
            </a:endParaRPr>
          </a:p>
          <a:p>
            <a:pPr indent="-342900" lvl="0" marL="4572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Enter_Information</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Bullet_Point</a:t>
            </a:r>
            <a:endParaRPr b="1" sz="2200" u="sng">
              <a:latin typeface="Garamond"/>
              <a:ea typeface="Garamond"/>
              <a:cs typeface="Garamond"/>
              <a:sym typeface="Garamond"/>
            </a:endParaRPr>
          </a:p>
        </p:txBody>
      </p:sp>
      <p:pic>
        <p:nvPicPr>
          <p:cNvPr id="344" name="Google Shape;344;p53"/>
          <p:cNvPicPr preferRelativeResize="0"/>
          <p:nvPr/>
        </p:nvPicPr>
        <p:blipFill>
          <a:blip r:embed="rId3">
            <a:alphaModFix/>
          </a:blip>
          <a:stretch>
            <a:fillRect/>
          </a:stretch>
        </p:blipFill>
        <p:spPr>
          <a:xfrm>
            <a:off x="3648914" y="3043763"/>
            <a:ext cx="3708813" cy="1442926"/>
          </a:xfrm>
          <a:prstGeom prst="rect">
            <a:avLst/>
          </a:prstGeom>
          <a:noFill/>
          <a:ln>
            <a:noFill/>
          </a:ln>
        </p:spPr>
      </p:pic>
      <p:pic>
        <p:nvPicPr>
          <p:cNvPr id="345" name="Google Shape;345;p53" title="File:Toast logo.svg - Wikimedia Commons"/>
          <p:cNvPicPr preferRelativeResize="0"/>
          <p:nvPr/>
        </p:nvPicPr>
        <p:blipFill>
          <a:blip r:embed="rId4">
            <a:alphaModFix/>
          </a:blip>
          <a:stretch>
            <a:fillRect/>
          </a:stretch>
        </p:blipFill>
        <p:spPr>
          <a:xfrm>
            <a:off x="7125950" y="62137"/>
            <a:ext cx="1177162" cy="311756"/>
          </a:xfrm>
          <a:prstGeom prst="rect">
            <a:avLst/>
          </a:prstGeom>
          <a:noFill/>
          <a:ln>
            <a:noFill/>
          </a:ln>
        </p:spPr>
      </p:pic>
      <p:cxnSp>
        <p:nvCxnSpPr>
          <p:cNvPr id="346" name="Google Shape;346;p53"/>
          <p:cNvCxnSpPr/>
          <p:nvPr/>
        </p:nvCxnSpPr>
        <p:spPr>
          <a:xfrm>
            <a:off x="457200" y="471656"/>
            <a:ext cx="8229600" cy="0"/>
          </a:xfrm>
          <a:prstGeom prst="straightConnector1">
            <a:avLst/>
          </a:prstGeom>
          <a:noFill/>
          <a:ln cap="flat" cmpd="sng" w="38100">
            <a:solidFill>
              <a:srgbClr val="1155CC"/>
            </a:solidFill>
            <a:prstDash val="solid"/>
            <a:round/>
            <a:headEnd len="sm" w="sm" type="none"/>
            <a:tailEnd len="sm" w="sm" type="none"/>
          </a:ln>
        </p:spPr>
      </p:cxnSp>
      <p:pic>
        <p:nvPicPr>
          <p:cNvPr id="347" name="Google Shape;347;p53"/>
          <p:cNvPicPr preferRelativeResize="0"/>
          <p:nvPr/>
        </p:nvPicPr>
        <p:blipFill>
          <a:blip r:embed="rId5">
            <a:alphaModFix/>
          </a:blip>
          <a:stretch>
            <a:fillRect/>
          </a:stretch>
        </p:blipFill>
        <p:spPr>
          <a:xfrm>
            <a:off x="7430249" y="4502851"/>
            <a:ext cx="1228164" cy="5263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4"/>
          <p:cNvSpPr txBox="1"/>
          <p:nvPr/>
        </p:nvSpPr>
        <p:spPr>
          <a:xfrm>
            <a:off x="448500" y="96747"/>
            <a:ext cx="8247000" cy="3462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400"/>
              <a:buFont typeface="Arial"/>
              <a:buNone/>
            </a:pPr>
            <a:r>
              <a:rPr b="1" lang="en" sz="2400">
                <a:solidFill>
                  <a:schemeClr val="dk1"/>
                </a:solidFill>
                <a:latin typeface="Garamond"/>
                <a:ea typeface="Garamond"/>
                <a:cs typeface="Garamond"/>
                <a:sym typeface="Garamond"/>
              </a:rPr>
              <a:t>Conclusion</a:t>
            </a:r>
            <a:endParaRPr b="1" i="0" sz="2400" u="none" cap="none" strike="noStrike">
              <a:solidFill>
                <a:srgbClr val="000000"/>
              </a:solidFill>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2400"/>
              <a:buFont typeface="Arial"/>
              <a:buNone/>
            </a:pPr>
            <a:r>
              <a:t/>
            </a:r>
            <a:endParaRPr b="1" i="0" sz="2400" u="none" cap="none" strike="noStrike">
              <a:solidFill>
                <a:srgbClr val="000000"/>
              </a:solidFill>
              <a:latin typeface="Garamond"/>
              <a:ea typeface="Garamond"/>
              <a:cs typeface="Garamond"/>
              <a:sym typeface="Garamond"/>
            </a:endParaRPr>
          </a:p>
        </p:txBody>
      </p:sp>
      <p:sp>
        <p:nvSpPr>
          <p:cNvPr id="354" name="Google Shape;354;p54"/>
          <p:cNvSpPr txBox="1"/>
          <p:nvPr/>
        </p:nvSpPr>
        <p:spPr>
          <a:xfrm>
            <a:off x="604200" y="957506"/>
            <a:ext cx="6465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55" name="Google Shape;355;p54"/>
          <p:cNvSpPr txBox="1"/>
          <p:nvPr/>
        </p:nvSpPr>
        <p:spPr>
          <a:xfrm>
            <a:off x="457200" y="629381"/>
            <a:ext cx="5105700" cy="2247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2600" u="sng">
                <a:latin typeface="Garamond"/>
                <a:ea typeface="Garamond"/>
                <a:cs typeface="Garamond"/>
                <a:sym typeface="Garamond"/>
              </a:rPr>
              <a:t>Investment</a:t>
            </a:r>
            <a:endParaRPr b="1" sz="2600" u="sng">
              <a:latin typeface="Garamond"/>
              <a:ea typeface="Garamond"/>
              <a:cs typeface="Garamond"/>
              <a:sym typeface="Garamond"/>
            </a:endParaRPr>
          </a:p>
          <a:p>
            <a:pPr indent="-342900" lvl="0" marL="4572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Enter_Information</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Bullet_Point</a:t>
            </a:r>
            <a:endParaRPr sz="1800">
              <a:solidFill>
                <a:schemeClr val="dk1"/>
              </a:solidFill>
              <a:latin typeface="Garamond"/>
              <a:ea typeface="Garamond"/>
              <a:cs typeface="Garamond"/>
              <a:sym typeface="Garamond"/>
            </a:endParaRPr>
          </a:p>
          <a:p>
            <a:pPr indent="-342900" lvl="0" marL="4572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Enter_Information</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Bullet_Point</a:t>
            </a:r>
            <a:endParaRPr sz="1800">
              <a:solidFill>
                <a:schemeClr val="dk1"/>
              </a:solidFill>
              <a:latin typeface="Garamond"/>
              <a:ea typeface="Garamond"/>
              <a:cs typeface="Garamond"/>
              <a:sym typeface="Garamond"/>
            </a:endParaRPr>
          </a:p>
          <a:p>
            <a:pPr indent="-342900" lvl="0" marL="4572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Enter_Information</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Bullet_Point</a:t>
            </a:r>
            <a:endParaRPr sz="1800">
              <a:solidFill>
                <a:schemeClr val="dk1"/>
              </a:solidFill>
              <a:latin typeface="Garamond"/>
              <a:ea typeface="Garamond"/>
              <a:cs typeface="Garamond"/>
              <a:sym typeface="Garamond"/>
            </a:endParaRPr>
          </a:p>
        </p:txBody>
      </p:sp>
      <p:sp>
        <p:nvSpPr>
          <p:cNvPr id="356" name="Google Shape;356;p54"/>
          <p:cNvSpPr txBox="1"/>
          <p:nvPr/>
        </p:nvSpPr>
        <p:spPr>
          <a:xfrm>
            <a:off x="457200" y="2604094"/>
            <a:ext cx="5105700" cy="2247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2600" u="sng">
                <a:latin typeface="Garamond"/>
                <a:ea typeface="Garamond"/>
                <a:cs typeface="Garamond"/>
                <a:sym typeface="Garamond"/>
              </a:rPr>
              <a:t>Timeline</a:t>
            </a:r>
            <a:endParaRPr b="1" sz="2600" u="sng">
              <a:latin typeface="Garamond"/>
              <a:ea typeface="Garamond"/>
              <a:cs typeface="Garamond"/>
              <a:sym typeface="Garamond"/>
            </a:endParaRPr>
          </a:p>
          <a:p>
            <a:pPr indent="-342900" lvl="0" marL="4572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Enter_Information</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Bullet_Point</a:t>
            </a:r>
            <a:endParaRPr sz="1800">
              <a:solidFill>
                <a:schemeClr val="dk1"/>
              </a:solidFill>
              <a:latin typeface="Garamond"/>
              <a:ea typeface="Garamond"/>
              <a:cs typeface="Garamond"/>
              <a:sym typeface="Garamond"/>
            </a:endParaRPr>
          </a:p>
          <a:p>
            <a:pPr indent="-342900" lvl="0" marL="4572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Enter_Information</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Bullet_Point</a:t>
            </a:r>
            <a:endParaRPr sz="1800">
              <a:solidFill>
                <a:schemeClr val="dk1"/>
              </a:solidFill>
              <a:latin typeface="Garamond"/>
              <a:ea typeface="Garamond"/>
              <a:cs typeface="Garamond"/>
              <a:sym typeface="Garamond"/>
            </a:endParaRPr>
          </a:p>
          <a:p>
            <a:pPr indent="-342900" lvl="0" marL="4572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Enter_Information</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Bullet_Point</a:t>
            </a:r>
            <a:endParaRPr sz="1800">
              <a:solidFill>
                <a:schemeClr val="dk1"/>
              </a:solidFill>
              <a:latin typeface="Garamond"/>
              <a:ea typeface="Garamond"/>
              <a:cs typeface="Garamond"/>
              <a:sym typeface="Garamond"/>
            </a:endParaRPr>
          </a:p>
        </p:txBody>
      </p:sp>
      <p:pic>
        <p:nvPicPr>
          <p:cNvPr id="357" name="Google Shape;357;p54" title="Sabra Roasted Pine Nut Hummus - 17oz – Sabra Dipping Company, LLC"/>
          <p:cNvPicPr preferRelativeResize="0"/>
          <p:nvPr/>
        </p:nvPicPr>
        <p:blipFill>
          <a:blip r:embed="rId3">
            <a:alphaModFix/>
          </a:blip>
          <a:stretch>
            <a:fillRect/>
          </a:stretch>
        </p:blipFill>
        <p:spPr>
          <a:xfrm>
            <a:off x="5311225" y="1339538"/>
            <a:ext cx="2457226" cy="2464425"/>
          </a:xfrm>
          <a:prstGeom prst="rect">
            <a:avLst/>
          </a:prstGeom>
          <a:noFill/>
          <a:ln>
            <a:noFill/>
          </a:ln>
        </p:spPr>
      </p:pic>
      <p:pic>
        <p:nvPicPr>
          <p:cNvPr id="358" name="Google Shape;358;p54" title="File:Toast logo.svg - Wikimedia Commons"/>
          <p:cNvPicPr preferRelativeResize="0"/>
          <p:nvPr/>
        </p:nvPicPr>
        <p:blipFill>
          <a:blip r:embed="rId4">
            <a:alphaModFix/>
          </a:blip>
          <a:stretch>
            <a:fillRect/>
          </a:stretch>
        </p:blipFill>
        <p:spPr>
          <a:xfrm>
            <a:off x="7125950" y="62137"/>
            <a:ext cx="1177162" cy="311756"/>
          </a:xfrm>
          <a:prstGeom prst="rect">
            <a:avLst/>
          </a:prstGeom>
          <a:noFill/>
          <a:ln>
            <a:noFill/>
          </a:ln>
        </p:spPr>
      </p:pic>
      <p:cxnSp>
        <p:nvCxnSpPr>
          <p:cNvPr id="359" name="Google Shape;359;p54"/>
          <p:cNvCxnSpPr/>
          <p:nvPr/>
        </p:nvCxnSpPr>
        <p:spPr>
          <a:xfrm>
            <a:off x="457200" y="471656"/>
            <a:ext cx="8229600" cy="0"/>
          </a:xfrm>
          <a:prstGeom prst="straightConnector1">
            <a:avLst/>
          </a:prstGeom>
          <a:noFill/>
          <a:ln cap="flat" cmpd="sng" w="38100">
            <a:solidFill>
              <a:srgbClr val="1155CC"/>
            </a:solidFill>
            <a:prstDash val="solid"/>
            <a:round/>
            <a:headEnd len="sm" w="sm" type="none"/>
            <a:tailEnd len="sm" w="sm" type="none"/>
          </a:ln>
        </p:spPr>
      </p:cxnSp>
      <p:pic>
        <p:nvPicPr>
          <p:cNvPr id="360" name="Google Shape;360;p54"/>
          <p:cNvPicPr preferRelativeResize="0"/>
          <p:nvPr/>
        </p:nvPicPr>
        <p:blipFill>
          <a:blip r:embed="rId5">
            <a:alphaModFix/>
          </a:blip>
          <a:stretch>
            <a:fillRect/>
          </a:stretch>
        </p:blipFill>
        <p:spPr>
          <a:xfrm>
            <a:off x="7430249" y="4502851"/>
            <a:ext cx="1228164" cy="5263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5"/>
          <p:cNvSpPr txBox="1"/>
          <p:nvPr>
            <p:ph type="ctrTitle"/>
          </p:nvPr>
        </p:nvSpPr>
        <p:spPr>
          <a:xfrm>
            <a:off x="685800" y="1659550"/>
            <a:ext cx="4263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4.</a:t>
            </a:r>
            <a:endParaRPr/>
          </a:p>
          <a:p>
            <a:pPr indent="0" lvl="0" marL="0" rtl="0" algn="l">
              <a:spcBef>
                <a:spcPts val="0"/>
              </a:spcBef>
              <a:spcAft>
                <a:spcPts val="0"/>
              </a:spcAft>
              <a:buNone/>
            </a:pPr>
            <a:r>
              <a:rPr lang="en"/>
              <a:t>Industry Updates</a:t>
            </a:r>
            <a:endParaRPr/>
          </a:p>
        </p:txBody>
      </p:sp>
      <p:pic>
        <p:nvPicPr>
          <p:cNvPr id="366" name="Google Shape;366;p55"/>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367" name="Google Shape;367;p55"/>
          <p:cNvPicPr preferRelativeResize="0"/>
          <p:nvPr/>
        </p:nvPicPr>
        <p:blipFill>
          <a:blip r:embed="rId4">
            <a:alphaModFix/>
          </a:blip>
          <a:stretch>
            <a:fillRect/>
          </a:stretch>
        </p:blipFill>
        <p:spPr>
          <a:xfrm>
            <a:off x="5790680" y="2449022"/>
            <a:ext cx="145275" cy="423000"/>
          </a:xfrm>
          <a:prstGeom prst="rect">
            <a:avLst/>
          </a:prstGeom>
          <a:noFill/>
          <a:ln>
            <a:noFill/>
          </a:ln>
        </p:spPr>
      </p:pic>
      <p:pic>
        <p:nvPicPr>
          <p:cNvPr id="368" name="Google Shape;368;p55"/>
          <p:cNvPicPr preferRelativeResize="0"/>
          <p:nvPr/>
        </p:nvPicPr>
        <p:blipFill>
          <a:blip r:embed="rId5">
            <a:alphaModFix/>
          </a:blip>
          <a:stretch>
            <a:fillRect/>
          </a:stretch>
        </p:blipFill>
        <p:spPr>
          <a:xfrm>
            <a:off x="6336726" y="1237502"/>
            <a:ext cx="1032700" cy="1209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6"/>
          <p:cNvSpPr txBox="1"/>
          <p:nvPr>
            <p:ph type="title"/>
          </p:nvPr>
        </p:nvSpPr>
        <p:spPr>
          <a:xfrm>
            <a:off x="580550" y="306575"/>
            <a:ext cx="78999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000"/>
              <a:t>24-25 Fintech Trends &amp; </a:t>
            </a:r>
            <a:r>
              <a:rPr lang="en" sz="3000"/>
              <a:t>Upcoming</a:t>
            </a:r>
            <a:r>
              <a:rPr lang="en" sz="3000"/>
              <a:t> IPOs </a:t>
            </a:r>
            <a:endParaRPr sz="3000"/>
          </a:p>
        </p:txBody>
      </p:sp>
      <p:sp>
        <p:nvSpPr>
          <p:cNvPr id="374" name="Google Shape;374;p56"/>
          <p:cNvSpPr txBox="1"/>
          <p:nvPr>
            <p:ph idx="1" type="body"/>
          </p:nvPr>
        </p:nvSpPr>
        <p:spPr>
          <a:xfrm>
            <a:off x="580550" y="1352550"/>
            <a:ext cx="7713300" cy="31617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Growing Interest in Embedded Finance</a:t>
            </a:r>
            <a:endParaRPr/>
          </a:p>
          <a:p>
            <a:pPr indent="-317500" lvl="1" marL="914400" rtl="0" algn="l">
              <a:spcBef>
                <a:spcPts val="0"/>
              </a:spcBef>
              <a:spcAft>
                <a:spcPts val="0"/>
              </a:spcAft>
              <a:buSzPts val="1400"/>
              <a:buChar char="∙"/>
            </a:pPr>
            <a:r>
              <a:rPr lang="en" sz="1400"/>
              <a:t>Integration of </a:t>
            </a:r>
            <a:r>
              <a:rPr b="1" lang="en" sz="1400">
                <a:latin typeface="Muli"/>
                <a:ea typeface="Muli"/>
                <a:cs typeface="Muli"/>
                <a:sym typeface="Muli"/>
              </a:rPr>
              <a:t>financial</a:t>
            </a:r>
            <a:r>
              <a:rPr lang="en" sz="1400"/>
              <a:t> services into </a:t>
            </a:r>
            <a:r>
              <a:rPr b="1" lang="en" sz="1400">
                <a:latin typeface="Muli"/>
                <a:ea typeface="Muli"/>
                <a:cs typeface="Muli"/>
                <a:sym typeface="Muli"/>
              </a:rPr>
              <a:t>non-financial </a:t>
            </a:r>
            <a:r>
              <a:rPr lang="en" sz="1400"/>
              <a:t>websites and apps.</a:t>
            </a:r>
            <a:endParaRPr sz="1400"/>
          </a:p>
          <a:p>
            <a:pPr indent="-317500" lvl="1" marL="914400" rtl="0" algn="l">
              <a:spcBef>
                <a:spcPts val="0"/>
              </a:spcBef>
              <a:spcAft>
                <a:spcPts val="0"/>
              </a:spcAft>
              <a:buSzPts val="1400"/>
              <a:buChar char="∙"/>
            </a:pPr>
            <a:r>
              <a:rPr lang="en" sz="1400"/>
              <a:t>EX) </a:t>
            </a:r>
            <a:r>
              <a:rPr b="1" lang="en" sz="1400">
                <a:latin typeface="Muli"/>
                <a:ea typeface="Muli"/>
                <a:cs typeface="Muli"/>
                <a:sym typeface="Muli"/>
              </a:rPr>
              <a:t>BNPL</a:t>
            </a:r>
            <a:r>
              <a:rPr lang="en" sz="1400"/>
              <a:t> (Buy Now Pay Later), Embedded Payments (</a:t>
            </a:r>
            <a:r>
              <a:rPr b="1" lang="en" sz="1400">
                <a:latin typeface="Muli"/>
                <a:ea typeface="Muli"/>
                <a:cs typeface="Muli"/>
                <a:sym typeface="Muli"/>
              </a:rPr>
              <a:t>Digital Wallet</a:t>
            </a:r>
            <a:r>
              <a:rPr lang="en" sz="1400"/>
              <a:t>)</a:t>
            </a:r>
            <a:endParaRPr sz="1400"/>
          </a:p>
          <a:p>
            <a:pPr indent="-317500" lvl="1" marL="914400" rtl="0" algn="l">
              <a:spcBef>
                <a:spcPts val="0"/>
              </a:spcBef>
              <a:spcAft>
                <a:spcPts val="0"/>
              </a:spcAft>
              <a:buSzPts val="1400"/>
              <a:buChar char="∙"/>
            </a:pPr>
            <a:r>
              <a:rPr b="1" lang="en" sz="1400">
                <a:latin typeface="Muli"/>
                <a:ea typeface="Muli"/>
                <a:cs typeface="Muli"/>
                <a:sym typeface="Muli"/>
              </a:rPr>
              <a:t>80</a:t>
            </a:r>
            <a:r>
              <a:rPr lang="en" sz="1400"/>
              <a:t>% of Gen Z use Digital Wallets and they spend </a:t>
            </a:r>
            <a:r>
              <a:rPr b="1" lang="en" sz="1400">
                <a:latin typeface="Muli"/>
                <a:ea typeface="Muli"/>
                <a:cs typeface="Muli"/>
                <a:sym typeface="Muli"/>
              </a:rPr>
              <a:t>31</a:t>
            </a:r>
            <a:r>
              <a:rPr lang="en" sz="1400"/>
              <a:t>% more than non-Wallet</a:t>
            </a:r>
            <a:endParaRPr sz="1400"/>
          </a:p>
          <a:p>
            <a:pPr indent="-317500" lvl="1" marL="914400" rtl="0" algn="l">
              <a:spcBef>
                <a:spcPts val="0"/>
              </a:spcBef>
              <a:spcAft>
                <a:spcPts val="0"/>
              </a:spcAft>
              <a:buSzPts val="1400"/>
              <a:buChar char="∙"/>
            </a:pPr>
            <a:r>
              <a:rPr lang="en" sz="1400"/>
              <a:t>Market currently sits at $63.2B → Projected to reach $</a:t>
            </a:r>
            <a:r>
              <a:rPr b="1" lang="en" sz="1400">
                <a:latin typeface="Muli"/>
                <a:ea typeface="Muli"/>
                <a:cs typeface="Muli"/>
                <a:sym typeface="Muli"/>
              </a:rPr>
              <a:t>248B</a:t>
            </a:r>
            <a:r>
              <a:rPr lang="en" sz="1400"/>
              <a:t> by 2032 </a:t>
            </a:r>
            <a:endParaRPr sz="1400"/>
          </a:p>
          <a:p>
            <a:pPr indent="-381000" lvl="0" marL="457200" rtl="0" algn="l">
              <a:spcBef>
                <a:spcPts val="0"/>
              </a:spcBef>
              <a:spcAft>
                <a:spcPts val="0"/>
              </a:spcAft>
              <a:buSzPts val="2400"/>
              <a:buChar char="⬡"/>
            </a:pPr>
            <a:r>
              <a:rPr lang="en"/>
              <a:t>Regtech Solutions Provide Accuracy and Efficiency</a:t>
            </a:r>
            <a:endParaRPr/>
          </a:p>
          <a:p>
            <a:pPr indent="-317500" lvl="1" marL="914400" rtl="0" algn="l">
              <a:spcBef>
                <a:spcPts val="0"/>
              </a:spcBef>
              <a:spcAft>
                <a:spcPts val="0"/>
              </a:spcAft>
              <a:buSzPts val="1400"/>
              <a:buChar char="∙"/>
            </a:pPr>
            <a:r>
              <a:rPr lang="en" sz="1400"/>
              <a:t>+ </a:t>
            </a:r>
            <a:r>
              <a:rPr b="1" lang="en" sz="1400">
                <a:latin typeface="Muli"/>
                <a:ea typeface="Muli"/>
                <a:cs typeface="Muli"/>
                <a:sym typeface="Muli"/>
              </a:rPr>
              <a:t>30%</a:t>
            </a:r>
            <a:r>
              <a:rPr lang="en" sz="1400"/>
              <a:t> of financial institutions spend more than 5% of their revenue on compliance.</a:t>
            </a:r>
            <a:endParaRPr sz="1400"/>
          </a:p>
          <a:p>
            <a:pPr indent="-381000" lvl="0" marL="457200" rtl="0" algn="l">
              <a:spcBef>
                <a:spcPts val="0"/>
              </a:spcBef>
              <a:spcAft>
                <a:spcPts val="0"/>
              </a:spcAft>
              <a:buSzPts val="2400"/>
              <a:buChar char="⬡"/>
            </a:pPr>
            <a:r>
              <a:rPr lang="en"/>
              <a:t>Upcoming IPOs: Klarna, Plaid</a:t>
            </a:r>
            <a:endParaRPr/>
          </a:p>
          <a:p>
            <a:pPr indent="0" lvl="0" marL="457200" rtl="0" algn="l">
              <a:spcBef>
                <a:spcPts val="600"/>
              </a:spcBef>
              <a:spcAft>
                <a:spcPts val="0"/>
              </a:spcAft>
              <a:buNone/>
            </a:pPr>
            <a:r>
              <a:t/>
            </a:r>
            <a:endParaRPr/>
          </a:p>
          <a:p>
            <a:pPr indent="0" lvl="0" marL="0" rtl="0" algn="l">
              <a:spcBef>
                <a:spcPts val="600"/>
              </a:spcBef>
              <a:spcAft>
                <a:spcPts val="0"/>
              </a:spcAft>
              <a:buNone/>
            </a:pPr>
            <a:r>
              <a:t/>
            </a:r>
            <a:endParaRPr sz="1400"/>
          </a:p>
          <a:p>
            <a:pPr indent="0" lvl="0" marL="0" rtl="0" algn="l">
              <a:spcBef>
                <a:spcPts val="600"/>
              </a:spcBef>
              <a:spcAft>
                <a:spcPts val="0"/>
              </a:spcAft>
              <a:buNone/>
            </a:pPr>
            <a:r>
              <a:t/>
            </a:r>
            <a:endParaRPr/>
          </a:p>
        </p:txBody>
      </p:sp>
      <p:sp>
        <p:nvSpPr>
          <p:cNvPr id="375" name="Google Shape;375;p5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76" name="Google Shape;376;p56"/>
          <p:cNvPicPr preferRelativeResize="0"/>
          <p:nvPr/>
        </p:nvPicPr>
        <p:blipFill rotWithShape="1">
          <a:blip r:embed="rId3">
            <a:alphaModFix/>
          </a:blip>
          <a:srcRect b="21474" l="0" r="0" t="18692"/>
          <a:stretch/>
        </p:blipFill>
        <p:spPr>
          <a:xfrm>
            <a:off x="4594733" y="4146441"/>
            <a:ext cx="2149442" cy="857400"/>
          </a:xfrm>
          <a:prstGeom prst="rect">
            <a:avLst/>
          </a:prstGeom>
          <a:noFill/>
          <a:ln>
            <a:noFill/>
          </a:ln>
        </p:spPr>
      </p:pic>
      <p:pic>
        <p:nvPicPr>
          <p:cNvPr id="377" name="Google Shape;377;p56"/>
          <p:cNvPicPr preferRelativeResize="0"/>
          <p:nvPr/>
        </p:nvPicPr>
        <p:blipFill rotWithShape="1">
          <a:blip r:embed="rId4">
            <a:alphaModFix/>
          </a:blip>
          <a:srcRect b="0" l="30159" r="27653" t="0"/>
          <a:stretch/>
        </p:blipFill>
        <p:spPr>
          <a:xfrm>
            <a:off x="2399817" y="4114200"/>
            <a:ext cx="1475359" cy="889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9"/>
          <p:cNvSpPr txBox="1"/>
          <p:nvPr>
            <p:ph type="ctrTitle"/>
          </p:nvPr>
        </p:nvSpPr>
        <p:spPr>
          <a:xfrm>
            <a:off x="685800" y="1659550"/>
            <a:ext cx="4263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1.</a:t>
            </a:r>
            <a:endParaRPr/>
          </a:p>
          <a:p>
            <a:pPr indent="0" lvl="0" marL="0" rtl="0" algn="l">
              <a:spcBef>
                <a:spcPts val="0"/>
              </a:spcBef>
              <a:spcAft>
                <a:spcPts val="0"/>
              </a:spcAft>
              <a:buNone/>
            </a:pPr>
            <a:r>
              <a:rPr lang="en"/>
              <a:t>Logistics</a:t>
            </a:r>
            <a:endParaRPr/>
          </a:p>
        </p:txBody>
      </p:sp>
      <p:pic>
        <p:nvPicPr>
          <p:cNvPr id="196" name="Google Shape;196;p39"/>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197" name="Google Shape;197;p39"/>
          <p:cNvPicPr preferRelativeResize="0"/>
          <p:nvPr/>
        </p:nvPicPr>
        <p:blipFill>
          <a:blip r:embed="rId4">
            <a:alphaModFix/>
          </a:blip>
          <a:stretch>
            <a:fillRect/>
          </a:stretch>
        </p:blipFill>
        <p:spPr>
          <a:xfrm>
            <a:off x="5790680" y="2449022"/>
            <a:ext cx="145275" cy="423000"/>
          </a:xfrm>
          <a:prstGeom prst="rect">
            <a:avLst/>
          </a:prstGeom>
          <a:noFill/>
          <a:ln>
            <a:noFill/>
          </a:ln>
        </p:spPr>
      </p:pic>
      <p:pic>
        <p:nvPicPr>
          <p:cNvPr id="198" name="Google Shape;198;p39"/>
          <p:cNvPicPr preferRelativeResize="0"/>
          <p:nvPr/>
        </p:nvPicPr>
        <p:blipFill>
          <a:blip r:embed="rId5">
            <a:alphaModFix/>
          </a:blip>
          <a:stretch>
            <a:fillRect/>
          </a:stretch>
        </p:blipFill>
        <p:spPr>
          <a:xfrm>
            <a:off x="6336726" y="1237502"/>
            <a:ext cx="1032700" cy="1209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57"/>
          <p:cNvPicPr preferRelativeResize="0"/>
          <p:nvPr/>
        </p:nvPicPr>
        <p:blipFill>
          <a:blip r:embed="rId3">
            <a:alphaModFix/>
          </a:blip>
          <a:stretch>
            <a:fillRect/>
          </a:stretch>
        </p:blipFill>
        <p:spPr>
          <a:xfrm>
            <a:off x="849826" y="445113"/>
            <a:ext cx="7350799" cy="42532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8"/>
          <p:cNvSpPr txBox="1"/>
          <p:nvPr>
            <p:ph type="title"/>
          </p:nvPr>
        </p:nvSpPr>
        <p:spPr>
          <a:xfrm>
            <a:off x="580550" y="306575"/>
            <a:ext cx="82830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000"/>
              <a:t>Interest Rate Cut—How will Crypto React?</a:t>
            </a:r>
            <a:endParaRPr sz="3000"/>
          </a:p>
        </p:txBody>
      </p:sp>
      <p:sp>
        <p:nvSpPr>
          <p:cNvPr id="388" name="Google Shape;388;p58"/>
          <p:cNvSpPr txBox="1"/>
          <p:nvPr>
            <p:ph idx="1" type="body"/>
          </p:nvPr>
        </p:nvSpPr>
        <p:spPr>
          <a:xfrm>
            <a:off x="580550" y="1352550"/>
            <a:ext cx="5231400" cy="31617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Rate cut by 0.5% on 9/18</a:t>
            </a:r>
            <a:endParaRPr/>
          </a:p>
          <a:p>
            <a:pPr indent="-381000" lvl="0" marL="457200" rtl="0" algn="l">
              <a:spcBef>
                <a:spcPts val="0"/>
              </a:spcBef>
              <a:spcAft>
                <a:spcPts val="0"/>
              </a:spcAft>
              <a:buSzPts val="2400"/>
              <a:buChar char="⬡"/>
            </a:pPr>
            <a:r>
              <a:rPr lang="en"/>
              <a:t>S&amp;P500 </a:t>
            </a:r>
            <a:r>
              <a:rPr lang="en">
                <a:solidFill>
                  <a:srgbClr val="00FF00"/>
                </a:solidFill>
              </a:rPr>
              <a:t>+1.9%</a:t>
            </a:r>
            <a:endParaRPr>
              <a:solidFill>
                <a:srgbClr val="00FF00"/>
              </a:solidFill>
            </a:endParaRPr>
          </a:p>
          <a:p>
            <a:pPr indent="-381000" lvl="0" marL="457200" rtl="0" algn="l">
              <a:spcBef>
                <a:spcPts val="0"/>
              </a:spcBef>
              <a:spcAft>
                <a:spcPts val="0"/>
              </a:spcAft>
              <a:buSzPts val="2400"/>
              <a:buChar char="⬡"/>
            </a:pPr>
            <a:r>
              <a:rPr lang="en"/>
              <a:t>NASDAQ-100 </a:t>
            </a:r>
            <a:r>
              <a:rPr lang="en">
                <a:solidFill>
                  <a:srgbClr val="00FF00"/>
                </a:solidFill>
              </a:rPr>
              <a:t>+2.1%</a:t>
            </a:r>
            <a:endParaRPr>
              <a:solidFill>
                <a:srgbClr val="00FF00"/>
              </a:solidFill>
            </a:endParaRPr>
          </a:p>
          <a:p>
            <a:pPr indent="-381000" lvl="0" marL="457200" rtl="0" algn="l">
              <a:spcBef>
                <a:spcPts val="0"/>
              </a:spcBef>
              <a:spcAft>
                <a:spcPts val="0"/>
              </a:spcAft>
              <a:buSzPts val="2400"/>
              <a:buChar char="⬡"/>
            </a:pPr>
            <a:r>
              <a:rPr lang="en"/>
              <a:t>BTC </a:t>
            </a:r>
            <a:r>
              <a:rPr lang="en">
                <a:solidFill>
                  <a:srgbClr val="00FF00"/>
                </a:solidFill>
              </a:rPr>
              <a:t>+3.3%</a:t>
            </a:r>
            <a:endParaRPr>
              <a:solidFill>
                <a:srgbClr val="00FF00"/>
              </a:solidFill>
            </a:endParaRPr>
          </a:p>
          <a:p>
            <a:pPr indent="-381000" lvl="0" marL="457200" rtl="0" algn="l">
              <a:spcBef>
                <a:spcPts val="0"/>
              </a:spcBef>
              <a:spcAft>
                <a:spcPts val="0"/>
              </a:spcAft>
              <a:buSzPts val="2400"/>
              <a:buChar char="⬡"/>
            </a:pPr>
            <a:r>
              <a:rPr lang="en"/>
              <a:t>ETH </a:t>
            </a:r>
            <a:r>
              <a:rPr lang="en">
                <a:solidFill>
                  <a:srgbClr val="00FF00"/>
                </a:solidFill>
              </a:rPr>
              <a:t>+8.2%</a:t>
            </a:r>
            <a:endParaRPr>
              <a:solidFill>
                <a:srgbClr val="00FF00"/>
              </a:solidFill>
            </a:endParaRPr>
          </a:p>
          <a:p>
            <a:pPr indent="-381000" lvl="0" marL="457200" rtl="0" algn="l">
              <a:spcBef>
                <a:spcPts val="0"/>
              </a:spcBef>
              <a:spcAft>
                <a:spcPts val="0"/>
              </a:spcAft>
              <a:buSzPts val="2400"/>
              <a:buChar char="⬡"/>
            </a:pPr>
            <a:r>
              <a:rPr lang="en"/>
              <a:t>Lower interest rate → more money in circulation → more risky investments</a:t>
            </a:r>
            <a:endParaRPr>
              <a:solidFill>
                <a:srgbClr val="00FF00"/>
              </a:solidFill>
            </a:endParaRPr>
          </a:p>
        </p:txBody>
      </p:sp>
      <p:sp>
        <p:nvSpPr>
          <p:cNvPr id="389" name="Google Shape;389;p5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90" name="Google Shape;390;p58"/>
          <p:cNvPicPr preferRelativeResize="0"/>
          <p:nvPr/>
        </p:nvPicPr>
        <p:blipFill>
          <a:blip r:embed="rId3">
            <a:alphaModFix/>
          </a:blip>
          <a:stretch>
            <a:fillRect/>
          </a:stretch>
        </p:blipFill>
        <p:spPr>
          <a:xfrm>
            <a:off x="6089926" y="2894900"/>
            <a:ext cx="2773625" cy="1854957"/>
          </a:xfrm>
          <a:prstGeom prst="rect">
            <a:avLst/>
          </a:prstGeom>
          <a:noFill/>
          <a:ln>
            <a:noFill/>
          </a:ln>
        </p:spPr>
      </p:pic>
      <p:pic>
        <p:nvPicPr>
          <p:cNvPr id="391" name="Google Shape;391;p58"/>
          <p:cNvPicPr preferRelativeResize="0"/>
          <p:nvPr/>
        </p:nvPicPr>
        <p:blipFill>
          <a:blip r:embed="rId4">
            <a:alphaModFix/>
          </a:blip>
          <a:stretch>
            <a:fillRect/>
          </a:stretch>
        </p:blipFill>
        <p:spPr>
          <a:xfrm>
            <a:off x="4647850" y="1442775"/>
            <a:ext cx="4314148" cy="1173325"/>
          </a:xfrm>
          <a:prstGeom prst="rect">
            <a:avLst/>
          </a:prstGeom>
          <a:noFill/>
          <a:ln>
            <a:noFill/>
          </a:ln>
        </p:spPr>
      </p:pic>
      <p:cxnSp>
        <p:nvCxnSpPr>
          <p:cNvPr id="392" name="Google Shape;392;p58"/>
          <p:cNvCxnSpPr/>
          <p:nvPr/>
        </p:nvCxnSpPr>
        <p:spPr>
          <a:xfrm flipH="1" rot="10800000">
            <a:off x="7103950" y="1524775"/>
            <a:ext cx="21300" cy="915900"/>
          </a:xfrm>
          <a:prstGeom prst="straightConnector1">
            <a:avLst/>
          </a:prstGeom>
          <a:noFill/>
          <a:ln cap="flat" cmpd="sng" w="9525">
            <a:solidFill>
              <a:srgbClr val="D8DEE4"/>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9"/>
          <p:cNvSpPr txBox="1"/>
          <p:nvPr>
            <p:ph type="title"/>
          </p:nvPr>
        </p:nvSpPr>
        <p:spPr>
          <a:xfrm>
            <a:off x="580550" y="306575"/>
            <a:ext cx="78999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000"/>
              <a:t>M2P Fintech’s $102M Series D Round</a:t>
            </a:r>
            <a:endParaRPr sz="3000"/>
          </a:p>
        </p:txBody>
      </p:sp>
      <p:sp>
        <p:nvSpPr>
          <p:cNvPr id="398" name="Google Shape;398;p59"/>
          <p:cNvSpPr txBox="1"/>
          <p:nvPr>
            <p:ph idx="1" type="body"/>
          </p:nvPr>
        </p:nvSpPr>
        <p:spPr>
          <a:xfrm>
            <a:off x="580550" y="1352550"/>
            <a:ext cx="7713300" cy="3161700"/>
          </a:xfrm>
          <a:prstGeom prst="rect">
            <a:avLst/>
          </a:prstGeom>
        </p:spPr>
        <p:txBody>
          <a:bodyPr anchorCtr="0" anchor="t" bIns="0" lIns="0" spcFirstLastPara="1" rIns="0" wrap="square" tIns="0">
            <a:noAutofit/>
          </a:bodyPr>
          <a:lstStyle/>
          <a:p>
            <a:pPr indent="-349250" lvl="0" marL="457200" rtl="0" algn="l">
              <a:spcBef>
                <a:spcPts val="600"/>
              </a:spcBef>
              <a:spcAft>
                <a:spcPts val="0"/>
              </a:spcAft>
              <a:buSzPts val="1900"/>
              <a:buChar char="⬡"/>
            </a:pPr>
            <a:r>
              <a:rPr lang="en" sz="1900"/>
              <a:t>India-based startup offering API solutions for management of banking, lending, and payment services</a:t>
            </a:r>
            <a:endParaRPr sz="1900"/>
          </a:p>
          <a:p>
            <a:pPr indent="-349250" lvl="0" marL="457200" rtl="0" algn="l">
              <a:spcBef>
                <a:spcPts val="0"/>
              </a:spcBef>
              <a:spcAft>
                <a:spcPts val="0"/>
              </a:spcAft>
              <a:buSzPts val="1900"/>
              <a:buChar char="⬡"/>
            </a:pPr>
            <a:r>
              <a:rPr lang="en" sz="1900"/>
              <a:t>Round led by Helios Investment Partners, an Africa-based VC firm</a:t>
            </a:r>
            <a:endParaRPr sz="1900"/>
          </a:p>
          <a:p>
            <a:pPr indent="-349250" lvl="1" marL="914400" rtl="0" algn="l">
              <a:spcBef>
                <a:spcPts val="0"/>
              </a:spcBef>
              <a:spcAft>
                <a:spcPts val="0"/>
              </a:spcAft>
              <a:buSzPts val="1900"/>
              <a:buChar char="∙"/>
            </a:pPr>
            <a:r>
              <a:rPr lang="en" sz="1900"/>
              <a:t>Strategic play to expand its international presence</a:t>
            </a:r>
            <a:endParaRPr sz="1900"/>
          </a:p>
          <a:p>
            <a:pPr indent="-349250" lvl="1" marL="914400" rtl="0" algn="l">
              <a:spcBef>
                <a:spcPts val="0"/>
              </a:spcBef>
              <a:spcAft>
                <a:spcPts val="0"/>
              </a:spcAft>
              <a:buSzPts val="1900"/>
              <a:buChar char="∙"/>
            </a:pPr>
            <a:r>
              <a:rPr lang="en" sz="1900"/>
              <a:t>Currently 60% of revenue from India (40% international)</a:t>
            </a:r>
            <a:endParaRPr sz="1900"/>
          </a:p>
          <a:p>
            <a:pPr indent="-349250" lvl="1" marL="914400" rtl="0" algn="l">
              <a:spcBef>
                <a:spcPts val="0"/>
              </a:spcBef>
              <a:spcAft>
                <a:spcPts val="0"/>
              </a:spcAft>
              <a:buSzPts val="1900"/>
              <a:buChar char="∙"/>
            </a:pPr>
            <a:r>
              <a:rPr lang="en" sz="1900"/>
              <a:t>Projected $800M post-money valuation</a:t>
            </a:r>
            <a:endParaRPr sz="1900"/>
          </a:p>
          <a:p>
            <a:pPr indent="-349250" lvl="0" marL="457200" rtl="0" algn="l">
              <a:spcBef>
                <a:spcPts val="0"/>
              </a:spcBef>
              <a:spcAft>
                <a:spcPts val="0"/>
              </a:spcAft>
              <a:buSzPts val="1900"/>
              <a:buChar char="⬡"/>
            </a:pPr>
            <a:r>
              <a:rPr lang="en" sz="1900"/>
              <a:t>CEO eyeing IPO in next 2-3 years</a:t>
            </a:r>
            <a:endParaRPr sz="1900"/>
          </a:p>
          <a:p>
            <a:pPr indent="-349250" lvl="0" marL="457200" rtl="0" algn="l">
              <a:spcBef>
                <a:spcPts val="0"/>
              </a:spcBef>
              <a:spcAft>
                <a:spcPts val="0"/>
              </a:spcAft>
              <a:buSzPts val="1900"/>
              <a:buChar char="⬡"/>
            </a:pPr>
            <a:r>
              <a:rPr lang="en" sz="1900"/>
              <a:t>Takeaway: continued trend of India VC boom</a:t>
            </a:r>
            <a:endParaRPr sz="2900"/>
          </a:p>
        </p:txBody>
      </p:sp>
      <p:sp>
        <p:nvSpPr>
          <p:cNvPr id="399" name="Google Shape;399;p5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0"/>
          <p:cNvSpPr txBox="1"/>
          <p:nvPr>
            <p:ph type="title"/>
          </p:nvPr>
        </p:nvSpPr>
        <p:spPr>
          <a:xfrm>
            <a:off x="580550" y="306575"/>
            <a:ext cx="78999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000"/>
              <a:t>Next Week:</a:t>
            </a:r>
            <a:endParaRPr sz="3000"/>
          </a:p>
        </p:txBody>
      </p:sp>
      <p:sp>
        <p:nvSpPr>
          <p:cNvPr id="405" name="Google Shape;405;p60"/>
          <p:cNvSpPr txBox="1"/>
          <p:nvPr>
            <p:ph idx="1" type="body"/>
          </p:nvPr>
        </p:nvSpPr>
        <p:spPr>
          <a:xfrm>
            <a:off x="580550" y="1352550"/>
            <a:ext cx="7713300" cy="3161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sz="1400"/>
          </a:p>
          <a:p>
            <a:pPr indent="0" lvl="0" marL="0" rtl="0" algn="l">
              <a:spcBef>
                <a:spcPts val="600"/>
              </a:spcBef>
              <a:spcAft>
                <a:spcPts val="0"/>
              </a:spcAft>
              <a:buNone/>
            </a:pPr>
            <a:r>
              <a:t/>
            </a:r>
            <a:endParaRPr/>
          </a:p>
        </p:txBody>
      </p:sp>
      <p:sp>
        <p:nvSpPr>
          <p:cNvPr id="406" name="Google Shape;406;p6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07" name="Google Shape;407;p60"/>
          <p:cNvSpPr txBox="1"/>
          <p:nvPr>
            <p:ph idx="1" type="body"/>
          </p:nvPr>
        </p:nvSpPr>
        <p:spPr>
          <a:xfrm>
            <a:off x="580550" y="1352550"/>
            <a:ext cx="7974000" cy="31617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Font typeface="Muli"/>
              <a:buChar char="⬡"/>
            </a:pPr>
            <a:r>
              <a:rPr b="1" lang="en" u="sng">
                <a:latin typeface="Muli"/>
                <a:ea typeface="Muli"/>
                <a:cs typeface="Muli"/>
                <a:sym typeface="Muli"/>
              </a:rPr>
              <a:t>Pitch by Payments Vertical</a:t>
            </a:r>
            <a:endParaRPr b="1" u="sng">
              <a:latin typeface="Muli"/>
              <a:ea typeface="Muli"/>
              <a:cs typeface="Muli"/>
              <a:sym typeface="Muli"/>
            </a:endParaRPr>
          </a:p>
          <a:p>
            <a:pPr indent="-381000" lvl="1" marL="914400" rtl="0" algn="l">
              <a:spcBef>
                <a:spcPts val="0"/>
              </a:spcBef>
              <a:spcAft>
                <a:spcPts val="0"/>
              </a:spcAft>
              <a:buSzPts val="2400"/>
              <a:buChar char="∙"/>
            </a:pPr>
            <a:r>
              <a:rPr lang="en"/>
              <a:t>Grace - </a:t>
            </a:r>
            <a:r>
              <a:rPr lang="en"/>
              <a:t>Oversight </a:t>
            </a:r>
            <a:endParaRPr/>
          </a:p>
          <a:p>
            <a:pPr indent="-381000" lvl="2" marL="1371600" rtl="0" algn="l">
              <a:spcBef>
                <a:spcPts val="0"/>
              </a:spcBef>
              <a:spcAft>
                <a:spcPts val="0"/>
              </a:spcAft>
              <a:buSzPts val="2400"/>
              <a:buChar char="∙"/>
            </a:pPr>
            <a:r>
              <a:rPr lang="en"/>
              <a:t>Kiernan</a:t>
            </a:r>
            <a:endParaRPr/>
          </a:p>
          <a:p>
            <a:pPr indent="-381000" lvl="2" marL="1371600" rtl="0" algn="l">
              <a:spcBef>
                <a:spcPts val="0"/>
              </a:spcBef>
              <a:spcAft>
                <a:spcPts val="0"/>
              </a:spcAft>
              <a:buSzPts val="2400"/>
              <a:buChar char="∙"/>
            </a:pPr>
            <a:r>
              <a:rPr lang="en"/>
              <a:t>Miles</a:t>
            </a:r>
            <a:endParaRPr/>
          </a:p>
          <a:p>
            <a:pPr indent="-381000" lvl="2" marL="1371600" rtl="0" algn="l">
              <a:spcBef>
                <a:spcPts val="0"/>
              </a:spcBef>
              <a:spcAft>
                <a:spcPts val="0"/>
              </a:spcAft>
              <a:buSzPts val="2400"/>
              <a:buChar char="∙"/>
            </a:pPr>
            <a:r>
              <a:rPr lang="en"/>
              <a:t>Will</a:t>
            </a:r>
            <a:endParaRPr/>
          </a:p>
          <a:p>
            <a:pPr indent="-381000" lvl="2" marL="1371600" rtl="0" algn="l">
              <a:spcBef>
                <a:spcPts val="0"/>
              </a:spcBef>
              <a:spcAft>
                <a:spcPts val="0"/>
              </a:spcAft>
              <a:buSzPts val="2400"/>
              <a:buChar char="∙"/>
            </a:pPr>
            <a:r>
              <a:rPr lang="en"/>
              <a:t>Akarsh</a:t>
            </a:r>
            <a:endParaRPr/>
          </a:p>
          <a:p>
            <a:pPr indent="-381000" lvl="2" marL="1371600" rtl="0" algn="l">
              <a:spcBef>
                <a:spcPts val="0"/>
              </a:spcBef>
              <a:spcAft>
                <a:spcPts val="0"/>
              </a:spcAft>
              <a:buSzPts val="2400"/>
              <a:buChar char="∙"/>
            </a:pPr>
            <a:r>
              <a:rPr lang="en"/>
              <a:t>Korgan</a:t>
            </a:r>
            <a:endParaRPr/>
          </a:p>
          <a:p>
            <a:pPr indent="-381000" lvl="0" marL="457200" rtl="0" algn="l">
              <a:spcBef>
                <a:spcPts val="0"/>
              </a:spcBef>
              <a:spcAft>
                <a:spcPts val="0"/>
              </a:spcAft>
              <a:buSzPts val="2400"/>
              <a:buChar char="⬡"/>
            </a:pPr>
            <a:r>
              <a:rPr lang="en"/>
              <a:t>Introduce yourself to Grace now to exchange info!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0"/>
          <p:cNvSpPr txBox="1"/>
          <p:nvPr>
            <p:ph type="title"/>
          </p:nvPr>
        </p:nvSpPr>
        <p:spPr>
          <a:xfrm>
            <a:off x="580550" y="306575"/>
            <a:ext cx="78999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000"/>
              <a:t>Pitch Sign-Up</a:t>
            </a:r>
            <a:endParaRPr sz="3000"/>
          </a:p>
        </p:txBody>
      </p:sp>
      <p:sp>
        <p:nvSpPr>
          <p:cNvPr id="204" name="Google Shape;204;p40"/>
          <p:cNvSpPr txBox="1"/>
          <p:nvPr>
            <p:ph idx="1" type="body"/>
          </p:nvPr>
        </p:nvSpPr>
        <p:spPr>
          <a:xfrm>
            <a:off x="580550" y="1352550"/>
            <a:ext cx="7713300" cy="3161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sz="1400"/>
          </a:p>
          <a:p>
            <a:pPr indent="0" lvl="0" marL="0" rtl="0" algn="l">
              <a:spcBef>
                <a:spcPts val="600"/>
              </a:spcBef>
              <a:spcAft>
                <a:spcPts val="0"/>
              </a:spcAft>
              <a:buNone/>
            </a:pPr>
            <a:r>
              <a:t/>
            </a:r>
            <a:endParaRPr/>
          </a:p>
        </p:txBody>
      </p:sp>
      <p:sp>
        <p:nvSpPr>
          <p:cNvPr id="205" name="Google Shape;205;p4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06" name="Google Shape;206;p40"/>
          <p:cNvSpPr txBox="1"/>
          <p:nvPr>
            <p:ph idx="1" type="body"/>
          </p:nvPr>
        </p:nvSpPr>
        <p:spPr>
          <a:xfrm>
            <a:off x="580550" y="1352550"/>
            <a:ext cx="5086800" cy="31617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Please sign up for at least one pitch this semester.</a:t>
            </a:r>
            <a:endParaRPr/>
          </a:p>
          <a:p>
            <a:pPr indent="-381000" lvl="1" marL="914400" rtl="0" algn="l">
              <a:spcBef>
                <a:spcPts val="0"/>
              </a:spcBef>
              <a:spcAft>
                <a:spcPts val="0"/>
              </a:spcAft>
              <a:buSzPts val="2400"/>
              <a:buChar char="∙"/>
            </a:pPr>
            <a:r>
              <a:rPr lang="en" u="sng">
                <a:solidFill>
                  <a:schemeClr val="hlink"/>
                </a:solidFill>
                <a:hlinkClick r:id="rId3"/>
              </a:rPr>
              <a:t>https://docs.google.com/spreadsheets/d/1vxnMgKtETUAK5p0hdYsHl1In3CNw3v7SpMAQ2Rh04yg/edit?usp=sharing</a:t>
            </a:r>
            <a:r>
              <a:rPr lang="en"/>
              <a:t> </a:t>
            </a:r>
            <a:endParaRPr/>
          </a:p>
        </p:txBody>
      </p:sp>
      <p:pic>
        <p:nvPicPr>
          <p:cNvPr id="207" name="Google Shape;207;p40"/>
          <p:cNvPicPr preferRelativeResize="0"/>
          <p:nvPr/>
        </p:nvPicPr>
        <p:blipFill>
          <a:blip r:embed="rId4">
            <a:alphaModFix/>
          </a:blip>
          <a:stretch>
            <a:fillRect/>
          </a:stretch>
        </p:blipFill>
        <p:spPr>
          <a:xfrm>
            <a:off x="5826897" y="1286638"/>
            <a:ext cx="3119224" cy="3059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1"/>
          <p:cNvSpPr txBox="1"/>
          <p:nvPr>
            <p:ph type="ctrTitle"/>
          </p:nvPr>
        </p:nvSpPr>
        <p:spPr>
          <a:xfrm>
            <a:off x="685800" y="1659550"/>
            <a:ext cx="4263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2.</a:t>
            </a:r>
            <a:endParaRPr/>
          </a:p>
          <a:p>
            <a:pPr indent="0" lvl="0" marL="0" rtl="0" algn="l">
              <a:spcBef>
                <a:spcPts val="0"/>
              </a:spcBef>
              <a:spcAft>
                <a:spcPts val="0"/>
              </a:spcAft>
              <a:buNone/>
            </a:pPr>
            <a:r>
              <a:rPr lang="en"/>
              <a:t>Networking</a:t>
            </a:r>
            <a:r>
              <a:rPr lang="en"/>
              <a:t> 101</a:t>
            </a:r>
            <a:endParaRPr/>
          </a:p>
        </p:txBody>
      </p:sp>
      <p:pic>
        <p:nvPicPr>
          <p:cNvPr id="213" name="Google Shape;213;p41"/>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214" name="Google Shape;214;p41"/>
          <p:cNvPicPr preferRelativeResize="0"/>
          <p:nvPr/>
        </p:nvPicPr>
        <p:blipFill>
          <a:blip r:embed="rId4">
            <a:alphaModFix/>
          </a:blip>
          <a:stretch>
            <a:fillRect/>
          </a:stretch>
        </p:blipFill>
        <p:spPr>
          <a:xfrm>
            <a:off x="5790680" y="2449022"/>
            <a:ext cx="145275" cy="423000"/>
          </a:xfrm>
          <a:prstGeom prst="rect">
            <a:avLst/>
          </a:prstGeom>
          <a:noFill/>
          <a:ln>
            <a:noFill/>
          </a:ln>
        </p:spPr>
      </p:pic>
      <p:pic>
        <p:nvPicPr>
          <p:cNvPr id="215" name="Google Shape;215;p41"/>
          <p:cNvPicPr preferRelativeResize="0"/>
          <p:nvPr/>
        </p:nvPicPr>
        <p:blipFill>
          <a:blip r:embed="rId5">
            <a:alphaModFix/>
          </a:blip>
          <a:stretch>
            <a:fillRect/>
          </a:stretch>
        </p:blipFill>
        <p:spPr>
          <a:xfrm>
            <a:off x="6336726" y="1313702"/>
            <a:ext cx="1032700" cy="1209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2"/>
          <p:cNvSpPr/>
          <p:nvPr/>
        </p:nvSpPr>
        <p:spPr>
          <a:xfrm>
            <a:off x="612600" y="2258825"/>
            <a:ext cx="7922400" cy="420600"/>
          </a:xfrm>
          <a:prstGeom prst="round2SameRect">
            <a:avLst>
              <a:gd fmla="val 16667" name="adj1"/>
              <a:gd fmla="val 0" name="adj2"/>
            </a:avLst>
          </a:prstGeom>
          <a:solidFill>
            <a:srgbClr val="0C8ECC"/>
          </a:solidFill>
          <a:ln cap="flat" cmpd="sng" w="9525">
            <a:solidFill>
              <a:srgbClr val="0C8E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21" name="Google Shape;221;p42"/>
          <p:cNvGraphicFramePr/>
          <p:nvPr/>
        </p:nvGraphicFramePr>
        <p:xfrm>
          <a:off x="612588" y="1810700"/>
          <a:ext cx="3000000" cy="3000000"/>
        </p:xfrm>
        <a:graphic>
          <a:graphicData uri="http://schemas.openxmlformats.org/drawingml/2006/table">
            <a:tbl>
              <a:tblPr>
                <a:noFill/>
                <a:tableStyleId>{49139874-C675-4F4D-A01F-685268474BB7}</a:tableStyleId>
              </a:tblPr>
              <a:tblGrid>
                <a:gridCol w="3576650"/>
                <a:gridCol w="4342150"/>
              </a:tblGrid>
              <a:tr h="512400">
                <a:tc>
                  <a:txBody>
                    <a:bodyPr/>
                    <a:lstStyle/>
                    <a:p>
                      <a:pPr indent="0" lvl="0" marL="0" rtl="0" algn="ctr">
                        <a:spcBef>
                          <a:spcPts val="0"/>
                        </a:spcBef>
                        <a:spcAft>
                          <a:spcPts val="0"/>
                        </a:spcAft>
                        <a:buNone/>
                      </a:pPr>
                      <a:r>
                        <a:t/>
                      </a:r>
                      <a:endParaRPr sz="1500">
                        <a:latin typeface="Fira Sans Extra Condensed SemiBold"/>
                        <a:ea typeface="Fira Sans Extra Condensed SemiBold"/>
                        <a:cs typeface="Fira Sans Extra Condensed SemiBold"/>
                        <a:sym typeface="Fira Sans Extra Condensed SemiBold"/>
                      </a:endParaRPr>
                    </a:p>
                  </a:txBody>
                  <a:tcPr marT="91425" marB="91425" marR="91425" marL="91425" anchor="ctr">
                    <a:lnL cap="flat" cmpd="sng" w="19050">
                      <a:solidFill>
                        <a:srgbClr val="FFFFFF">
                          <a:alpha val="0"/>
                        </a:srgbClr>
                      </a:solidFill>
                      <a:prstDash val="solid"/>
                      <a:round/>
                      <a:headEnd len="sm" w="sm" type="none"/>
                      <a:tailEnd len="sm" w="sm" type="none"/>
                    </a:lnL>
                    <a:lnR cap="flat" cmpd="sng" w="19050">
                      <a:solidFill>
                        <a:srgbClr val="FFFFFF">
                          <a:alpha val="0"/>
                        </a:srgbClr>
                      </a:solidFill>
                      <a:prstDash val="solid"/>
                      <a:round/>
                      <a:headEnd len="sm" w="sm" type="none"/>
                      <a:tailEnd len="sm" w="sm" type="none"/>
                    </a:lnR>
                    <a:lnT cap="flat" cmpd="sng" w="19050">
                      <a:solidFill>
                        <a:srgbClr val="FFFFFF">
                          <a:alpha val="0"/>
                        </a:srgbClr>
                      </a:solidFill>
                      <a:prstDash val="solid"/>
                      <a:round/>
                      <a:headEnd len="sm" w="sm" type="none"/>
                      <a:tailEnd len="sm" w="sm" type="none"/>
                    </a:lnT>
                    <a:lnB cap="flat" cmpd="sng" w="19050">
                      <a:solidFill>
                        <a:srgbClr val="0C8ECC"/>
                      </a:solidFill>
                      <a:prstDash val="solid"/>
                      <a:round/>
                      <a:headEnd len="sm" w="sm" type="none"/>
                      <a:tailEnd len="sm" w="sm" type="none"/>
                    </a:lnB>
                  </a:tcPr>
                </a:tc>
                <a:tc>
                  <a:txBody>
                    <a:bodyPr/>
                    <a:lstStyle/>
                    <a:p>
                      <a:pPr indent="0" lvl="0" marL="0" rtl="0" algn="ctr">
                        <a:spcBef>
                          <a:spcPts val="0"/>
                        </a:spcBef>
                        <a:spcAft>
                          <a:spcPts val="0"/>
                        </a:spcAft>
                        <a:buNone/>
                      </a:pPr>
                      <a:r>
                        <a:t/>
                      </a:r>
                      <a:endParaRPr sz="1500">
                        <a:latin typeface="Fira Sans Extra Condensed SemiBold"/>
                        <a:ea typeface="Fira Sans Extra Condensed SemiBold"/>
                        <a:cs typeface="Fira Sans Extra Condensed SemiBold"/>
                        <a:sym typeface="Fira Sans Extra Condensed SemiBold"/>
                      </a:endParaRPr>
                    </a:p>
                  </a:txBody>
                  <a:tcPr marT="91425" marB="91425" marR="91425" marL="91425" anchor="ctr">
                    <a:lnL cap="flat" cmpd="sng" w="19050">
                      <a:solidFill>
                        <a:srgbClr val="FFFFFF">
                          <a:alpha val="0"/>
                        </a:srgbClr>
                      </a:solidFill>
                      <a:prstDash val="solid"/>
                      <a:round/>
                      <a:headEnd len="sm" w="sm" type="none"/>
                      <a:tailEnd len="sm" w="sm" type="none"/>
                    </a:lnL>
                    <a:lnR cap="flat" cmpd="sng" w="19050">
                      <a:solidFill>
                        <a:srgbClr val="FFFFFF">
                          <a:alpha val="0"/>
                        </a:srgbClr>
                      </a:solidFill>
                      <a:prstDash val="solid"/>
                      <a:round/>
                      <a:headEnd len="sm" w="sm" type="none"/>
                      <a:tailEnd len="sm" w="sm" type="none"/>
                    </a:lnR>
                    <a:lnT cap="flat" cmpd="sng" w="19050">
                      <a:solidFill>
                        <a:srgbClr val="FFFFFF">
                          <a:alpha val="0"/>
                        </a:srgbClr>
                      </a:solidFill>
                      <a:prstDash val="solid"/>
                      <a:round/>
                      <a:headEnd len="sm" w="sm" type="none"/>
                      <a:tailEnd len="sm" w="sm" type="none"/>
                    </a:lnT>
                    <a:lnB cap="flat" cmpd="sng" w="19050">
                      <a:solidFill>
                        <a:srgbClr val="0C8ECC"/>
                      </a:solidFill>
                      <a:prstDash val="solid"/>
                      <a:round/>
                      <a:headEnd len="sm" w="sm" type="none"/>
                      <a:tailEnd len="sm" w="sm" type="none"/>
                    </a:lnB>
                  </a:tcPr>
                </a:tc>
              </a:tr>
              <a:tr h="376750">
                <a:tc>
                  <a:txBody>
                    <a:bodyPr/>
                    <a:lstStyle/>
                    <a:p>
                      <a:pPr indent="0" lvl="0" marL="0" rtl="0" algn="ctr">
                        <a:spcBef>
                          <a:spcPts val="0"/>
                        </a:spcBef>
                        <a:spcAft>
                          <a:spcPts val="0"/>
                        </a:spcAft>
                        <a:buNone/>
                      </a:pPr>
                      <a:r>
                        <a:rPr b="1" lang="en" sz="1300">
                          <a:solidFill>
                            <a:schemeClr val="lt1"/>
                          </a:solidFill>
                          <a:latin typeface="Roboto Serif"/>
                          <a:ea typeface="Roboto Serif"/>
                          <a:cs typeface="Roboto Serif"/>
                          <a:sym typeface="Roboto Serif"/>
                        </a:rPr>
                        <a:t>Learning</a:t>
                      </a:r>
                      <a:endParaRPr b="1" sz="1300">
                        <a:solidFill>
                          <a:schemeClr val="lt1"/>
                        </a:solidFill>
                        <a:latin typeface="Roboto Serif"/>
                        <a:ea typeface="Roboto Serif"/>
                        <a:cs typeface="Roboto Serif"/>
                        <a:sym typeface="Roboto Serif"/>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0B8ECC"/>
                    </a:solidFill>
                  </a:tcPr>
                </a:tc>
                <a:tc>
                  <a:txBody>
                    <a:bodyPr/>
                    <a:lstStyle/>
                    <a:p>
                      <a:pPr indent="0" lvl="0" marL="0" rtl="0" algn="ctr">
                        <a:spcBef>
                          <a:spcPts val="0"/>
                        </a:spcBef>
                        <a:spcAft>
                          <a:spcPts val="0"/>
                        </a:spcAft>
                        <a:buNone/>
                      </a:pPr>
                      <a:r>
                        <a:rPr b="1" lang="en" sz="1300">
                          <a:solidFill>
                            <a:schemeClr val="lt1"/>
                          </a:solidFill>
                          <a:latin typeface="Roboto Serif"/>
                          <a:ea typeface="Roboto Serif"/>
                          <a:cs typeface="Roboto Serif"/>
                          <a:sym typeface="Roboto Serif"/>
                        </a:rPr>
                        <a:t>Recruiting</a:t>
                      </a:r>
                      <a:endParaRPr b="1" sz="1300">
                        <a:solidFill>
                          <a:schemeClr val="lt1"/>
                        </a:solidFill>
                        <a:latin typeface="Roboto Serif"/>
                        <a:ea typeface="Roboto Serif"/>
                        <a:cs typeface="Roboto Serif"/>
                        <a:sym typeface="Roboto Serif"/>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0B8ECC"/>
                    </a:solidFill>
                  </a:tcPr>
                </a:tc>
              </a:tr>
              <a:tr h="843775">
                <a:tc>
                  <a:txBody>
                    <a:bodyPr/>
                    <a:lstStyle/>
                    <a:p>
                      <a:pPr indent="0" lvl="0" marL="0" rtl="0" algn="ctr">
                        <a:spcBef>
                          <a:spcPts val="0"/>
                        </a:spcBef>
                        <a:spcAft>
                          <a:spcPts val="0"/>
                        </a:spcAft>
                        <a:buNone/>
                      </a:pPr>
                      <a:r>
                        <a:rPr lang="en" sz="1100">
                          <a:latin typeface="Georgia"/>
                          <a:ea typeface="Georgia"/>
                          <a:cs typeface="Georgia"/>
                          <a:sym typeface="Georgia"/>
                        </a:rPr>
                        <a:t>Networking is a great way to learn about what exactly people in this role do, whether it be the role in general or more specifically about the work in a specific group</a:t>
                      </a:r>
                      <a:endParaRPr b="1" sz="1100">
                        <a:latin typeface="Georgia"/>
                        <a:ea typeface="Georgia"/>
                        <a:cs typeface="Georgia"/>
                        <a:sym typeface="Georgia"/>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F3F3F3">
                        <a:alpha val="44650"/>
                      </a:srgbClr>
                    </a:solidFill>
                  </a:tcPr>
                </a:tc>
                <a:tc>
                  <a:txBody>
                    <a:bodyPr/>
                    <a:lstStyle/>
                    <a:p>
                      <a:pPr indent="0" lvl="0" marL="0" rtl="0" algn="ctr">
                        <a:spcBef>
                          <a:spcPts val="0"/>
                        </a:spcBef>
                        <a:spcAft>
                          <a:spcPts val="0"/>
                        </a:spcAft>
                        <a:buNone/>
                      </a:pPr>
                      <a:r>
                        <a:rPr lang="en" sz="1100">
                          <a:latin typeface="Georgia"/>
                          <a:ea typeface="Georgia"/>
                          <a:cs typeface="Georgia"/>
                          <a:sym typeface="Georgia"/>
                        </a:rPr>
                        <a:t>It is critical to network during recruiting. It gets your name out to the company and put you on their radar. If a company has a recruiting team it will be a lot easier for them to discuss your candidacy if they know your name!</a:t>
                      </a:r>
                      <a:endParaRPr sz="1100">
                        <a:latin typeface="Georgia"/>
                        <a:ea typeface="Georgia"/>
                        <a:cs typeface="Georgia"/>
                        <a:sym typeface="Georgia"/>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F3F3F3">
                        <a:alpha val="44650"/>
                      </a:srgbClr>
                    </a:solidFill>
                  </a:tcPr>
                </a:tc>
              </a:tr>
            </a:tbl>
          </a:graphicData>
        </a:graphic>
      </p:graphicFrame>
      <p:sp>
        <p:nvSpPr>
          <p:cNvPr id="222" name="Google Shape;222;p42"/>
          <p:cNvSpPr txBox="1"/>
          <p:nvPr>
            <p:ph type="title"/>
          </p:nvPr>
        </p:nvSpPr>
        <p:spPr>
          <a:xfrm>
            <a:off x="580550" y="205975"/>
            <a:ext cx="70644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What does it mean to Network? </a:t>
            </a:r>
            <a:endParaRPr/>
          </a:p>
        </p:txBody>
      </p:sp>
      <p:sp>
        <p:nvSpPr>
          <p:cNvPr id="223" name="Google Shape;223;p42"/>
          <p:cNvSpPr txBox="1"/>
          <p:nvPr>
            <p:ph idx="1" type="body"/>
          </p:nvPr>
        </p:nvSpPr>
        <p:spPr>
          <a:xfrm>
            <a:off x="311700" y="1228675"/>
            <a:ext cx="8520600" cy="6273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sz="1900"/>
              <a:t>Essentially a way of reaching out to people in the role that you desire to have</a:t>
            </a:r>
            <a:endParaRPr sz="1900"/>
          </a:p>
        </p:txBody>
      </p:sp>
      <p:sp>
        <p:nvSpPr>
          <p:cNvPr id="224" name="Google Shape;224;p42"/>
          <p:cNvSpPr txBox="1"/>
          <p:nvPr/>
        </p:nvSpPr>
        <p:spPr>
          <a:xfrm>
            <a:off x="172200" y="3971625"/>
            <a:ext cx="8799600" cy="32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Roboto Serif Medium"/>
                <a:ea typeface="Roboto Serif Medium"/>
                <a:cs typeface="Roboto Serif Medium"/>
                <a:sym typeface="Roboto Serif Medium"/>
              </a:rPr>
              <a:t>NETWORK, NETWORK, NETWORK!!!</a:t>
            </a:r>
            <a:endParaRPr sz="1800">
              <a:solidFill>
                <a:schemeClr val="lt1"/>
              </a:solidFill>
              <a:latin typeface="Roboto Serif Medium"/>
              <a:ea typeface="Roboto Serif Medium"/>
              <a:cs typeface="Roboto Serif Medium"/>
              <a:sym typeface="Roboto Serif Medium"/>
            </a:endParaRPr>
          </a:p>
        </p:txBody>
      </p:sp>
      <p:sp>
        <p:nvSpPr>
          <p:cNvPr id="225" name="Google Shape;225;p42"/>
          <p:cNvSpPr txBox="1"/>
          <p:nvPr/>
        </p:nvSpPr>
        <p:spPr>
          <a:xfrm>
            <a:off x="731775" y="1709850"/>
            <a:ext cx="77181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0B8ECC"/>
                </a:solidFill>
                <a:latin typeface="Roboto Serif"/>
                <a:ea typeface="Roboto Serif"/>
                <a:cs typeface="Roboto Serif"/>
                <a:sym typeface="Roboto Serif"/>
              </a:rPr>
              <a:t>Benefits of Networking:</a:t>
            </a:r>
            <a:endParaRPr b="1" sz="1700">
              <a:solidFill>
                <a:srgbClr val="0B8ECC"/>
              </a:solidFill>
              <a:latin typeface="Roboto Serif"/>
              <a:ea typeface="Roboto Serif"/>
              <a:cs typeface="Roboto Serif"/>
              <a:sym typeface="Roboto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3"/>
          <p:cNvSpPr txBox="1"/>
          <p:nvPr>
            <p:ph type="title"/>
          </p:nvPr>
        </p:nvSpPr>
        <p:spPr>
          <a:xfrm>
            <a:off x="580550" y="205975"/>
            <a:ext cx="60144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How to Network: </a:t>
            </a:r>
            <a:endParaRPr/>
          </a:p>
        </p:txBody>
      </p:sp>
      <p:sp>
        <p:nvSpPr>
          <p:cNvPr id="231" name="Google Shape;231;p43"/>
          <p:cNvSpPr txBox="1"/>
          <p:nvPr>
            <p:ph idx="1" type="body"/>
          </p:nvPr>
        </p:nvSpPr>
        <p:spPr>
          <a:xfrm>
            <a:off x="311700" y="1076275"/>
            <a:ext cx="8520600" cy="6273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sz="2100"/>
              <a:t>LinkedIn or Cold Email are the most common ways of reaching out.</a:t>
            </a:r>
            <a:r>
              <a:rPr lang="en"/>
              <a:t> </a:t>
            </a:r>
            <a:endParaRPr/>
          </a:p>
        </p:txBody>
      </p:sp>
      <p:sp>
        <p:nvSpPr>
          <p:cNvPr id="232" name="Google Shape;232;p43"/>
          <p:cNvSpPr txBox="1"/>
          <p:nvPr/>
        </p:nvSpPr>
        <p:spPr>
          <a:xfrm>
            <a:off x="172200" y="3971625"/>
            <a:ext cx="8799600" cy="32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Roboto Serif Medium"/>
                <a:ea typeface="Roboto Serif Medium"/>
                <a:cs typeface="Roboto Serif Medium"/>
                <a:sym typeface="Roboto Serif Medium"/>
              </a:rPr>
              <a:t>Remember: NETWORK, NETWORK, NETWORK!!!</a:t>
            </a:r>
            <a:endParaRPr sz="1800">
              <a:solidFill>
                <a:schemeClr val="lt1"/>
              </a:solidFill>
              <a:latin typeface="Roboto Serif Medium"/>
              <a:ea typeface="Roboto Serif Medium"/>
              <a:cs typeface="Roboto Serif Medium"/>
              <a:sym typeface="Roboto Serif Medium"/>
            </a:endParaRPr>
          </a:p>
        </p:txBody>
      </p:sp>
      <p:sp>
        <p:nvSpPr>
          <p:cNvPr id="233" name="Google Shape;233;p43"/>
          <p:cNvSpPr/>
          <p:nvPr/>
        </p:nvSpPr>
        <p:spPr>
          <a:xfrm>
            <a:off x="612600" y="2258825"/>
            <a:ext cx="7922400" cy="420600"/>
          </a:xfrm>
          <a:prstGeom prst="round2SameRect">
            <a:avLst>
              <a:gd fmla="val 16667" name="adj1"/>
              <a:gd fmla="val 0" name="adj2"/>
            </a:avLst>
          </a:prstGeom>
          <a:solidFill>
            <a:srgbClr val="0C8ECC"/>
          </a:solidFill>
          <a:ln cap="flat" cmpd="sng" w="9525">
            <a:solidFill>
              <a:srgbClr val="0C8E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34" name="Google Shape;234;p43"/>
          <p:cNvGraphicFramePr/>
          <p:nvPr/>
        </p:nvGraphicFramePr>
        <p:xfrm>
          <a:off x="612588" y="1810700"/>
          <a:ext cx="3000000" cy="3000000"/>
        </p:xfrm>
        <a:graphic>
          <a:graphicData uri="http://schemas.openxmlformats.org/drawingml/2006/table">
            <a:tbl>
              <a:tblPr>
                <a:noFill/>
                <a:tableStyleId>{49139874-C675-4F4D-A01F-685268474BB7}</a:tableStyleId>
              </a:tblPr>
              <a:tblGrid>
                <a:gridCol w="3576650"/>
                <a:gridCol w="4342150"/>
              </a:tblGrid>
              <a:tr h="512400">
                <a:tc>
                  <a:txBody>
                    <a:bodyPr/>
                    <a:lstStyle/>
                    <a:p>
                      <a:pPr indent="0" lvl="0" marL="0" rtl="0" algn="ctr">
                        <a:spcBef>
                          <a:spcPts val="0"/>
                        </a:spcBef>
                        <a:spcAft>
                          <a:spcPts val="0"/>
                        </a:spcAft>
                        <a:buNone/>
                      </a:pPr>
                      <a:r>
                        <a:t/>
                      </a:r>
                      <a:endParaRPr sz="1500">
                        <a:latin typeface="Fira Sans Extra Condensed SemiBold"/>
                        <a:ea typeface="Fira Sans Extra Condensed SemiBold"/>
                        <a:cs typeface="Fira Sans Extra Condensed SemiBold"/>
                        <a:sym typeface="Fira Sans Extra Condensed SemiBold"/>
                      </a:endParaRPr>
                    </a:p>
                  </a:txBody>
                  <a:tcPr marT="91425" marB="91425" marR="91425" marL="91425" anchor="ctr">
                    <a:lnL cap="flat" cmpd="sng" w="19050">
                      <a:solidFill>
                        <a:srgbClr val="FFFFFF">
                          <a:alpha val="0"/>
                        </a:srgbClr>
                      </a:solidFill>
                      <a:prstDash val="solid"/>
                      <a:round/>
                      <a:headEnd len="sm" w="sm" type="none"/>
                      <a:tailEnd len="sm" w="sm" type="none"/>
                    </a:lnL>
                    <a:lnR cap="flat" cmpd="sng" w="19050">
                      <a:solidFill>
                        <a:srgbClr val="FFFFFF">
                          <a:alpha val="0"/>
                        </a:srgbClr>
                      </a:solidFill>
                      <a:prstDash val="solid"/>
                      <a:round/>
                      <a:headEnd len="sm" w="sm" type="none"/>
                      <a:tailEnd len="sm" w="sm" type="none"/>
                    </a:lnR>
                    <a:lnT cap="flat" cmpd="sng" w="19050">
                      <a:solidFill>
                        <a:srgbClr val="FFFFFF">
                          <a:alpha val="0"/>
                        </a:srgbClr>
                      </a:solidFill>
                      <a:prstDash val="solid"/>
                      <a:round/>
                      <a:headEnd len="sm" w="sm" type="none"/>
                      <a:tailEnd len="sm" w="sm" type="none"/>
                    </a:lnT>
                    <a:lnB cap="flat" cmpd="sng" w="19050">
                      <a:solidFill>
                        <a:srgbClr val="0C8ECC"/>
                      </a:solidFill>
                      <a:prstDash val="solid"/>
                      <a:round/>
                      <a:headEnd len="sm" w="sm" type="none"/>
                      <a:tailEnd len="sm" w="sm" type="none"/>
                    </a:lnB>
                  </a:tcPr>
                </a:tc>
                <a:tc>
                  <a:txBody>
                    <a:bodyPr/>
                    <a:lstStyle/>
                    <a:p>
                      <a:pPr indent="0" lvl="0" marL="0" rtl="0" algn="ctr">
                        <a:spcBef>
                          <a:spcPts val="0"/>
                        </a:spcBef>
                        <a:spcAft>
                          <a:spcPts val="0"/>
                        </a:spcAft>
                        <a:buNone/>
                      </a:pPr>
                      <a:r>
                        <a:t/>
                      </a:r>
                      <a:endParaRPr sz="1500">
                        <a:latin typeface="Fira Sans Extra Condensed SemiBold"/>
                        <a:ea typeface="Fira Sans Extra Condensed SemiBold"/>
                        <a:cs typeface="Fira Sans Extra Condensed SemiBold"/>
                        <a:sym typeface="Fira Sans Extra Condensed SemiBold"/>
                      </a:endParaRPr>
                    </a:p>
                  </a:txBody>
                  <a:tcPr marT="91425" marB="91425" marR="91425" marL="91425" anchor="ctr">
                    <a:lnL cap="flat" cmpd="sng" w="19050">
                      <a:solidFill>
                        <a:srgbClr val="FFFFFF">
                          <a:alpha val="0"/>
                        </a:srgbClr>
                      </a:solidFill>
                      <a:prstDash val="solid"/>
                      <a:round/>
                      <a:headEnd len="sm" w="sm" type="none"/>
                      <a:tailEnd len="sm" w="sm" type="none"/>
                    </a:lnL>
                    <a:lnR cap="flat" cmpd="sng" w="19050">
                      <a:solidFill>
                        <a:srgbClr val="FFFFFF">
                          <a:alpha val="0"/>
                        </a:srgbClr>
                      </a:solidFill>
                      <a:prstDash val="solid"/>
                      <a:round/>
                      <a:headEnd len="sm" w="sm" type="none"/>
                      <a:tailEnd len="sm" w="sm" type="none"/>
                    </a:lnR>
                    <a:lnT cap="flat" cmpd="sng" w="19050">
                      <a:solidFill>
                        <a:srgbClr val="FFFFFF">
                          <a:alpha val="0"/>
                        </a:srgbClr>
                      </a:solidFill>
                      <a:prstDash val="solid"/>
                      <a:round/>
                      <a:headEnd len="sm" w="sm" type="none"/>
                      <a:tailEnd len="sm" w="sm" type="none"/>
                    </a:lnT>
                    <a:lnB cap="flat" cmpd="sng" w="19050">
                      <a:solidFill>
                        <a:srgbClr val="0C8ECC"/>
                      </a:solidFill>
                      <a:prstDash val="solid"/>
                      <a:round/>
                      <a:headEnd len="sm" w="sm" type="none"/>
                      <a:tailEnd len="sm" w="sm" type="none"/>
                    </a:lnB>
                  </a:tcPr>
                </a:tc>
              </a:tr>
              <a:tr h="376750">
                <a:tc>
                  <a:txBody>
                    <a:bodyPr/>
                    <a:lstStyle/>
                    <a:p>
                      <a:pPr indent="0" lvl="0" marL="0" rtl="0" algn="ctr">
                        <a:spcBef>
                          <a:spcPts val="0"/>
                        </a:spcBef>
                        <a:spcAft>
                          <a:spcPts val="0"/>
                        </a:spcAft>
                        <a:buClr>
                          <a:schemeClr val="dk1"/>
                        </a:buClr>
                        <a:buSzPts val="1100"/>
                        <a:buFont typeface="Arial"/>
                        <a:buNone/>
                      </a:pPr>
                      <a:r>
                        <a:rPr b="1" lang="en" sz="1300">
                          <a:solidFill>
                            <a:schemeClr val="lt1"/>
                          </a:solidFill>
                          <a:latin typeface="Roboto Serif"/>
                          <a:ea typeface="Roboto Serif"/>
                          <a:cs typeface="Roboto Serif"/>
                          <a:sym typeface="Roboto Serif"/>
                        </a:rPr>
                        <a:t>Email</a:t>
                      </a:r>
                      <a:endParaRPr b="1" sz="1300">
                        <a:solidFill>
                          <a:schemeClr val="lt1"/>
                        </a:solidFill>
                        <a:latin typeface="Roboto Serif"/>
                        <a:ea typeface="Roboto Serif"/>
                        <a:cs typeface="Roboto Serif"/>
                        <a:sym typeface="Roboto Serif"/>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0B8ECC"/>
                    </a:solidFill>
                  </a:tcPr>
                </a:tc>
                <a:tc>
                  <a:txBody>
                    <a:bodyPr/>
                    <a:lstStyle/>
                    <a:p>
                      <a:pPr indent="0" lvl="0" marL="0" rtl="0" algn="ctr">
                        <a:spcBef>
                          <a:spcPts val="0"/>
                        </a:spcBef>
                        <a:spcAft>
                          <a:spcPts val="0"/>
                        </a:spcAft>
                        <a:buClr>
                          <a:schemeClr val="dk1"/>
                        </a:buClr>
                        <a:buSzPts val="1100"/>
                        <a:buFont typeface="Arial"/>
                        <a:buNone/>
                      </a:pPr>
                      <a:r>
                        <a:rPr b="1" lang="en" sz="1300">
                          <a:solidFill>
                            <a:schemeClr val="lt1"/>
                          </a:solidFill>
                          <a:latin typeface="Roboto Serif"/>
                          <a:ea typeface="Roboto Serif"/>
                          <a:cs typeface="Roboto Serif"/>
                          <a:sym typeface="Roboto Serif"/>
                        </a:rPr>
                        <a:t>LinkedIn</a:t>
                      </a:r>
                      <a:endParaRPr b="1" sz="1300">
                        <a:solidFill>
                          <a:schemeClr val="lt1"/>
                        </a:solidFill>
                        <a:latin typeface="Roboto Serif"/>
                        <a:ea typeface="Roboto Serif"/>
                        <a:cs typeface="Roboto Serif"/>
                        <a:sym typeface="Roboto Serif"/>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0B8ECC"/>
                    </a:solidFill>
                  </a:tcPr>
                </a:tc>
              </a:tr>
              <a:tr h="843775">
                <a:tc>
                  <a:txBody>
                    <a:bodyPr/>
                    <a:lstStyle/>
                    <a:p>
                      <a:pPr indent="0" lvl="0" marL="0" rtl="0" algn="ctr">
                        <a:spcBef>
                          <a:spcPts val="0"/>
                        </a:spcBef>
                        <a:spcAft>
                          <a:spcPts val="0"/>
                        </a:spcAft>
                        <a:buNone/>
                      </a:pPr>
                      <a:r>
                        <a:rPr lang="en" sz="1100">
                          <a:solidFill>
                            <a:schemeClr val="dk1"/>
                          </a:solidFill>
                          <a:latin typeface="Georgia"/>
                          <a:ea typeface="Georgia"/>
                          <a:cs typeface="Georgia"/>
                          <a:sym typeface="Georgia"/>
                        </a:rPr>
                        <a:t>More effective in reaching people - especially at more well known banks. There are common email templates you can follow and send a cold email to. </a:t>
                      </a:r>
                      <a:endParaRPr sz="1100">
                        <a:latin typeface="Georgia"/>
                        <a:ea typeface="Georgia"/>
                        <a:cs typeface="Georgia"/>
                        <a:sym typeface="Georgia"/>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F3F3F3">
                        <a:alpha val="44650"/>
                      </a:srgbClr>
                    </a:solidFill>
                  </a:tcPr>
                </a:tc>
                <a:tc>
                  <a:txBody>
                    <a:bodyPr/>
                    <a:lstStyle/>
                    <a:p>
                      <a:pPr indent="0" lvl="0" marL="0" rtl="0" algn="ctr">
                        <a:spcBef>
                          <a:spcPts val="0"/>
                        </a:spcBef>
                        <a:spcAft>
                          <a:spcPts val="0"/>
                        </a:spcAft>
                        <a:buNone/>
                      </a:pPr>
                      <a:r>
                        <a:rPr lang="en" sz="1100">
                          <a:solidFill>
                            <a:schemeClr val="dk1"/>
                          </a:solidFill>
                          <a:latin typeface="Georgia"/>
                          <a:ea typeface="Georgia"/>
                          <a:cs typeface="Georgia"/>
                          <a:sym typeface="Georgia"/>
                        </a:rPr>
                        <a:t>When you are unable to find a person’s email or if you really want to speak with someone and they have not responded to your email. LinkedIn is great at FINDING people who you can then email. </a:t>
                      </a:r>
                      <a:endParaRPr sz="1100">
                        <a:latin typeface="Georgia"/>
                        <a:ea typeface="Georgia"/>
                        <a:cs typeface="Georgia"/>
                        <a:sym typeface="Georgia"/>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F3F3F3">
                        <a:alpha val="44650"/>
                      </a:srgbClr>
                    </a:solidFill>
                  </a:tcPr>
                </a:tc>
              </a:tr>
            </a:tbl>
          </a:graphicData>
        </a:graphic>
      </p:graphicFrame>
      <p:sp>
        <p:nvSpPr>
          <p:cNvPr id="235" name="Google Shape;235;p43"/>
          <p:cNvSpPr txBox="1"/>
          <p:nvPr/>
        </p:nvSpPr>
        <p:spPr>
          <a:xfrm>
            <a:off x="731775" y="1709850"/>
            <a:ext cx="77181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0B8ECC"/>
                </a:solidFill>
                <a:latin typeface="Roboto Serif"/>
                <a:ea typeface="Roboto Serif"/>
                <a:cs typeface="Roboto Serif"/>
                <a:sym typeface="Roboto Serif"/>
              </a:rPr>
              <a:t>When to Use LinkedIn vs. Email: </a:t>
            </a:r>
            <a:endParaRPr b="1" sz="1700">
              <a:solidFill>
                <a:srgbClr val="0B8ECC"/>
              </a:solidFill>
              <a:latin typeface="Roboto Serif"/>
              <a:ea typeface="Roboto Serif"/>
              <a:cs typeface="Roboto Serif"/>
              <a:sym typeface="Roboto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4"/>
          <p:cNvSpPr/>
          <p:nvPr/>
        </p:nvSpPr>
        <p:spPr>
          <a:xfrm>
            <a:off x="612600" y="2258825"/>
            <a:ext cx="7922400" cy="420600"/>
          </a:xfrm>
          <a:prstGeom prst="round2SameRect">
            <a:avLst>
              <a:gd fmla="val 16667" name="adj1"/>
              <a:gd fmla="val 0" name="adj2"/>
            </a:avLst>
          </a:prstGeom>
          <a:solidFill>
            <a:srgbClr val="0C8ECC"/>
          </a:solidFill>
          <a:ln cap="flat" cmpd="sng" w="9525">
            <a:solidFill>
              <a:srgbClr val="0C8E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 name="Google Shape;241;p44"/>
          <p:cNvSpPr txBox="1"/>
          <p:nvPr>
            <p:ph type="title"/>
          </p:nvPr>
        </p:nvSpPr>
        <p:spPr>
          <a:xfrm>
            <a:off x="580550" y="205975"/>
            <a:ext cx="60144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LinkedIn</a:t>
            </a:r>
            <a:endParaRPr/>
          </a:p>
        </p:txBody>
      </p:sp>
      <p:sp>
        <p:nvSpPr>
          <p:cNvPr id="242" name="Google Shape;242;p44"/>
          <p:cNvSpPr txBox="1"/>
          <p:nvPr/>
        </p:nvSpPr>
        <p:spPr>
          <a:xfrm>
            <a:off x="172200" y="3971625"/>
            <a:ext cx="8799600" cy="32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Roboto Serif Medium"/>
                <a:ea typeface="Roboto Serif Medium"/>
                <a:cs typeface="Roboto Serif Medium"/>
                <a:sym typeface="Roboto Serif Medium"/>
              </a:rPr>
              <a:t>NETWORK, NETWORK, NETWORK!!!</a:t>
            </a:r>
            <a:endParaRPr sz="1800">
              <a:solidFill>
                <a:schemeClr val="lt1"/>
              </a:solidFill>
              <a:latin typeface="Roboto Serif Medium"/>
              <a:ea typeface="Roboto Serif Medium"/>
              <a:cs typeface="Roboto Serif Medium"/>
              <a:sym typeface="Roboto Serif Medium"/>
            </a:endParaRPr>
          </a:p>
        </p:txBody>
      </p:sp>
      <p:sp>
        <p:nvSpPr>
          <p:cNvPr id="243" name="Google Shape;243;p44"/>
          <p:cNvSpPr/>
          <p:nvPr/>
        </p:nvSpPr>
        <p:spPr>
          <a:xfrm>
            <a:off x="612600" y="1770150"/>
            <a:ext cx="7918800" cy="573000"/>
          </a:xfrm>
          <a:prstGeom prst="round2SameRect">
            <a:avLst>
              <a:gd fmla="val 16667" name="adj1"/>
              <a:gd fmla="val 0" name="adj2"/>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244" name="Google Shape;244;p44"/>
          <p:cNvSpPr txBox="1"/>
          <p:nvPr/>
        </p:nvSpPr>
        <p:spPr>
          <a:xfrm>
            <a:off x="731775" y="1862250"/>
            <a:ext cx="77181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0B8ECC"/>
                </a:solidFill>
                <a:latin typeface="Roboto Serif"/>
                <a:ea typeface="Roboto Serif"/>
                <a:cs typeface="Roboto Serif"/>
                <a:sym typeface="Roboto Serif"/>
              </a:rPr>
              <a:t>Components of LinkedIn Searching:</a:t>
            </a:r>
            <a:endParaRPr b="1" sz="1700">
              <a:solidFill>
                <a:srgbClr val="0B8ECC"/>
              </a:solidFill>
              <a:latin typeface="Roboto Serif"/>
              <a:ea typeface="Roboto Serif"/>
              <a:cs typeface="Roboto Serif"/>
              <a:sym typeface="Roboto Serif"/>
            </a:endParaRPr>
          </a:p>
        </p:txBody>
      </p:sp>
      <p:sp>
        <p:nvSpPr>
          <p:cNvPr id="245" name="Google Shape;245;p44"/>
          <p:cNvSpPr txBox="1"/>
          <p:nvPr>
            <p:ph idx="1" type="body"/>
          </p:nvPr>
        </p:nvSpPr>
        <p:spPr>
          <a:xfrm>
            <a:off x="311700" y="1152475"/>
            <a:ext cx="8520600" cy="6273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 sz="2000"/>
              <a:t>MAXIMIZE THE BROWN ALUMNI NETWORK!!!!!!</a:t>
            </a:r>
            <a:endParaRPr b="1" sz="2000"/>
          </a:p>
        </p:txBody>
      </p:sp>
      <p:graphicFrame>
        <p:nvGraphicFramePr>
          <p:cNvPr id="246" name="Google Shape;246;p44"/>
          <p:cNvGraphicFramePr/>
          <p:nvPr/>
        </p:nvGraphicFramePr>
        <p:xfrm>
          <a:off x="612588" y="1810700"/>
          <a:ext cx="3000000" cy="3000000"/>
        </p:xfrm>
        <a:graphic>
          <a:graphicData uri="http://schemas.openxmlformats.org/drawingml/2006/table">
            <a:tbl>
              <a:tblPr>
                <a:noFill/>
                <a:tableStyleId>{49139874-C675-4F4D-A01F-685268474BB7}</a:tableStyleId>
              </a:tblPr>
              <a:tblGrid>
                <a:gridCol w="3576650"/>
                <a:gridCol w="4342150"/>
              </a:tblGrid>
              <a:tr h="512400">
                <a:tc>
                  <a:txBody>
                    <a:bodyPr/>
                    <a:lstStyle/>
                    <a:p>
                      <a:pPr indent="0" lvl="0" marL="0" rtl="0" algn="ctr">
                        <a:spcBef>
                          <a:spcPts val="0"/>
                        </a:spcBef>
                        <a:spcAft>
                          <a:spcPts val="0"/>
                        </a:spcAft>
                        <a:buNone/>
                      </a:pPr>
                      <a:r>
                        <a:t/>
                      </a:r>
                      <a:endParaRPr sz="1500">
                        <a:latin typeface="Fira Sans Extra Condensed SemiBold"/>
                        <a:ea typeface="Fira Sans Extra Condensed SemiBold"/>
                        <a:cs typeface="Fira Sans Extra Condensed SemiBold"/>
                        <a:sym typeface="Fira Sans Extra Condensed SemiBold"/>
                      </a:endParaRPr>
                    </a:p>
                  </a:txBody>
                  <a:tcPr marT="91425" marB="91425" marR="91425" marL="91425" anchor="ctr">
                    <a:lnL cap="flat" cmpd="sng" w="19050">
                      <a:solidFill>
                        <a:srgbClr val="FFFFFF">
                          <a:alpha val="0"/>
                        </a:srgbClr>
                      </a:solidFill>
                      <a:prstDash val="solid"/>
                      <a:round/>
                      <a:headEnd len="sm" w="sm" type="none"/>
                      <a:tailEnd len="sm" w="sm" type="none"/>
                    </a:lnL>
                    <a:lnR cap="flat" cmpd="sng" w="19050">
                      <a:solidFill>
                        <a:srgbClr val="FFFFFF">
                          <a:alpha val="0"/>
                        </a:srgbClr>
                      </a:solidFill>
                      <a:prstDash val="solid"/>
                      <a:round/>
                      <a:headEnd len="sm" w="sm" type="none"/>
                      <a:tailEnd len="sm" w="sm" type="none"/>
                    </a:lnR>
                    <a:lnT cap="flat" cmpd="sng" w="19050">
                      <a:solidFill>
                        <a:srgbClr val="FFFFFF">
                          <a:alpha val="0"/>
                        </a:srgbClr>
                      </a:solidFill>
                      <a:prstDash val="solid"/>
                      <a:round/>
                      <a:headEnd len="sm" w="sm" type="none"/>
                      <a:tailEnd len="sm" w="sm" type="none"/>
                    </a:lnT>
                    <a:lnB cap="flat" cmpd="sng" w="19050">
                      <a:solidFill>
                        <a:srgbClr val="0C8ECC"/>
                      </a:solidFill>
                      <a:prstDash val="solid"/>
                      <a:round/>
                      <a:headEnd len="sm" w="sm" type="none"/>
                      <a:tailEnd len="sm" w="sm" type="none"/>
                    </a:lnB>
                  </a:tcPr>
                </a:tc>
                <a:tc>
                  <a:txBody>
                    <a:bodyPr/>
                    <a:lstStyle/>
                    <a:p>
                      <a:pPr indent="0" lvl="0" marL="0" rtl="0" algn="ctr">
                        <a:spcBef>
                          <a:spcPts val="0"/>
                        </a:spcBef>
                        <a:spcAft>
                          <a:spcPts val="0"/>
                        </a:spcAft>
                        <a:buNone/>
                      </a:pPr>
                      <a:r>
                        <a:t/>
                      </a:r>
                      <a:endParaRPr sz="1500">
                        <a:latin typeface="Fira Sans Extra Condensed SemiBold"/>
                        <a:ea typeface="Fira Sans Extra Condensed SemiBold"/>
                        <a:cs typeface="Fira Sans Extra Condensed SemiBold"/>
                        <a:sym typeface="Fira Sans Extra Condensed SemiBold"/>
                      </a:endParaRPr>
                    </a:p>
                  </a:txBody>
                  <a:tcPr marT="91425" marB="91425" marR="91425" marL="91425" anchor="ctr">
                    <a:lnL cap="flat" cmpd="sng" w="19050">
                      <a:solidFill>
                        <a:srgbClr val="FFFFFF">
                          <a:alpha val="0"/>
                        </a:srgbClr>
                      </a:solidFill>
                      <a:prstDash val="solid"/>
                      <a:round/>
                      <a:headEnd len="sm" w="sm" type="none"/>
                      <a:tailEnd len="sm" w="sm" type="none"/>
                    </a:lnL>
                    <a:lnR cap="flat" cmpd="sng" w="19050">
                      <a:solidFill>
                        <a:srgbClr val="FFFFFF">
                          <a:alpha val="0"/>
                        </a:srgbClr>
                      </a:solidFill>
                      <a:prstDash val="solid"/>
                      <a:round/>
                      <a:headEnd len="sm" w="sm" type="none"/>
                      <a:tailEnd len="sm" w="sm" type="none"/>
                    </a:lnR>
                    <a:lnT cap="flat" cmpd="sng" w="19050">
                      <a:solidFill>
                        <a:srgbClr val="FFFFFF">
                          <a:alpha val="0"/>
                        </a:srgbClr>
                      </a:solidFill>
                      <a:prstDash val="solid"/>
                      <a:round/>
                      <a:headEnd len="sm" w="sm" type="none"/>
                      <a:tailEnd len="sm" w="sm" type="none"/>
                    </a:lnT>
                    <a:lnB cap="flat" cmpd="sng" w="19050">
                      <a:solidFill>
                        <a:srgbClr val="0C8ECC"/>
                      </a:solidFill>
                      <a:prstDash val="solid"/>
                      <a:round/>
                      <a:headEnd len="sm" w="sm" type="none"/>
                      <a:tailEnd len="sm" w="sm" type="none"/>
                    </a:lnB>
                  </a:tcPr>
                </a:tc>
              </a:tr>
              <a:tr h="376750">
                <a:tc>
                  <a:txBody>
                    <a:bodyPr/>
                    <a:lstStyle/>
                    <a:p>
                      <a:pPr indent="0" lvl="0" marL="0" rtl="0" algn="ctr">
                        <a:spcBef>
                          <a:spcPts val="0"/>
                        </a:spcBef>
                        <a:spcAft>
                          <a:spcPts val="0"/>
                        </a:spcAft>
                        <a:buNone/>
                      </a:pPr>
                      <a:r>
                        <a:rPr b="1" lang="en" sz="1300">
                          <a:solidFill>
                            <a:schemeClr val="lt1"/>
                          </a:solidFill>
                          <a:latin typeface="Roboto Serif"/>
                          <a:ea typeface="Roboto Serif"/>
                          <a:cs typeface="Roboto Serif"/>
                          <a:sym typeface="Roboto Serif"/>
                        </a:rPr>
                        <a:t>Finding the Person</a:t>
                      </a:r>
                      <a:endParaRPr b="1" sz="1300">
                        <a:solidFill>
                          <a:schemeClr val="lt1"/>
                        </a:solidFill>
                        <a:latin typeface="Roboto Serif"/>
                        <a:ea typeface="Roboto Serif"/>
                        <a:cs typeface="Roboto Serif"/>
                        <a:sym typeface="Roboto Serif"/>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0B8ECC"/>
                    </a:solidFill>
                  </a:tcPr>
                </a:tc>
                <a:tc>
                  <a:txBody>
                    <a:bodyPr/>
                    <a:lstStyle/>
                    <a:p>
                      <a:pPr indent="0" lvl="0" marL="0" rtl="0" algn="ctr">
                        <a:spcBef>
                          <a:spcPts val="0"/>
                        </a:spcBef>
                        <a:spcAft>
                          <a:spcPts val="0"/>
                        </a:spcAft>
                        <a:buNone/>
                      </a:pPr>
                      <a:r>
                        <a:rPr b="1" lang="en" sz="1300">
                          <a:solidFill>
                            <a:schemeClr val="lt1"/>
                          </a:solidFill>
                          <a:latin typeface="Roboto Serif"/>
                          <a:ea typeface="Roboto Serif"/>
                          <a:cs typeface="Roboto Serif"/>
                          <a:sym typeface="Roboto Serif"/>
                        </a:rPr>
                        <a:t>Crafting the DM</a:t>
                      </a:r>
                      <a:endParaRPr b="1" sz="1300">
                        <a:solidFill>
                          <a:schemeClr val="lt1"/>
                        </a:solidFill>
                        <a:latin typeface="Roboto Serif"/>
                        <a:ea typeface="Roboto Serif"/>
                        <a:cs typeface="Roboto Serif"/>
                        <a:sym typeface="Roboto Serif"/>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0B8ECC"/>
                    </a:solidFill>
                  </a:tcPr>
                </a:tc>
              </a:tr>
              <a:tr h="843775">
                <a:tc>
                  <a:txBody>
                    <a:bodyPr/>
                    <a:lstStyle/>
                    <a:p>
                      <a:pPr indent="0" lvl="0" marL="0" rtl="0" algn="ctr">
                        <a:spcBef>
                          <a:spcPts val="0"/>
                        </a:spcBef>
                        <a:spcAft>
                          <a:spcPts val="0"/>
                        </a:spcAft>
                        <a:buNone/>
                      </a:pPr>
                      <a:r>
                        <a:rPr b="1" lang="en" sz="1100">
                          <a:solidFill>
                            <a:schemeClr val="lt1"/>
                          </a:solidFill>
                          <a:latin typeface="Georgia"/>
                          <a:ea typeface="Georgia"/>
                          <a:cs typeface="Georgia"/>
                          <a:sym typeface="Georgia"/>
                        </a:rPr>
                        <a:t>In-person LinkedIn Website Tutorial</a:t>
                      </a:r>
                      <a:endParaRPr sz="1100">
                        <a:solidFill>
                          <a:schemeClr val="lt1"/>
                        </a:solidFill>
                        <a:latin typeface="Georgia"/>
                        <a:ea typeface="Georgia"/>
                        <a:cs typeface="Georgia"/>
                        <a:sym typeface="Georgia"/>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F3F3F3">
                        <a:alpha val="44650"/>
                      </a:srgbClr>
                    </a:solidFill>
                  </a:tcPr>
                </a:tc>
                <a:tc>
                  <a:txBody>
                    <a:bodyPr/>
                    <a:lstStyle/>
                    <a:p>
                      <a:pPr indent="0" lvl="0" marL="0" rtl="0" algn="ctr">
                        <a:spcBef>
                          <a:spcPts val="0"/>
                        </a:spcBef>
                        <a:spcAft>
                          <a:spcPts val="0"/>
                        </a:spcAft>
                        <a:buNone/>
                      </a:pPr>
                      <a:r>
                        <a:rPr lang="en" sz="1100" u="sng">
                          <a:solidFill>
                            <a:schemeClr val="lt1"/>
                          </a:solidFill>
                          <a:latin typeface="Georgia"/>
                          <a:ea typeface="Georgia"/>
                          <a:cs typeface="Georgia"/>
                          <a:sym typeface="Georgia"/>
                          <a:hlinkClick r:id="rId3">
                            <a:extLst>
                              <a:ext uri="{A12FA001-AC4F-418D-AE19-62706E023703}">
                                <ahyp:hlinkClr val="tx"/>
                              </a:ext>
                            </a:extLst>
                          </a:hlinkClick>
                        </a:rPr>
                        <a:t>LinkedIn DM Template</a:t>
                      </a:r>
                      <a:endParaRPr sz="1100">
                        <a:solidFill>
                          <a:schemeClr val="lt1"/>
                        </a:solidFill>
                        <a:latin typeface="Georgia"/>
                        <a:ea typeface="Georgia"/>
                        <a:cs typeface="Georgia"/>
                        <a:sym typeface="Georgia"/>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F3F3F3">
                        <a:alpha val="44650"/>
                      </a:srgb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5"/>
          <p:cNvSpPr/>
          <p:nvPr/>
        </p:nvSpPr>
        <p:spPr>
          <a:xfrm>
            <a:off x="612600" y="2258825"/>
            <a:ext cx="7922400" cy="420600"/>
          </a:xfrm>
          <a:prstGeom prst="round2SameRect">
            <a:avLst>
              <a:gd fmla="val 16667" name="adj1"/>
              <a:gd fmla="val 0" name="adj2"/>
            </a:avLst>
          </a:prstGeom>
          <a:solidFill>
            <a:srgbClr val="0C8ECC"/>
          </a:solidFill>
          <a:ln cap="flat" cmpd="sng" w="9525">
            <a:solidFill>
              <a:srgbClr val="0C8E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45"/>
          <p:cNvSpPr txBox="1"/>
          <p:nvPr>
            <p:ph type="title"/>
          </p:nvPr>
        </p:nvSpPr>
        <p:spPr>
          <a:xfrm>
            <a:off x="580550" y="205975"/>
            <a:ext cx="60144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Emailing</a:t>
            </a:r>
            <a:endParaRPr/>
          </a:p>
        </p:txBody>
      </p:sp>
      <p:sp>
        <p:nvSpPr>
          <p:cNvPr id="253" name="Google Shape;253;p45"/>
          <p:cNvSpPr txBox="1"/>
          <p:nvPr/>
        </p:nvSpPr>
        <p:spPr>
          <a:xfrm>
            <a:off x="172200" y="3971625"/>
            <a:ext cx="8799600" cy="32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Roboto Serif Medium"/>
                <a:ea typeface="Roboto Serif Medium"/>
                <a:cs typeface="Roboto Serif Medium"/>
                <a:sym typeface="Roboto Serif Medium"/>
              </a:rPr>
              <a:t>NETWORK, NETWORK, NETWORK!!!</a:t>
            </a:r>
            <a:endParaRPr sz="1800">
              <a:solidFill>
                <a:schemeClr val="lt1"/>
              </a:solidFill>
              <a:latin typeface="Roboto Serif Medium"/>
              <a:ea typeface="Roboto Serif Medium"/>
              <a:cs typeface="Roboto Serif Medium"/>
              <a:sym typeface="Roboto Serif Medium"/>
            </a:endParaRPr>
          </a:p>
        </p:txBody>
      </p:sp>
      <p:graphicFrame>
        <p:nvGraphicFramePr>
          <p:cNvPr id="254" name="Google Shape;254;p45"/>
          <p:cNvGraphicFramePr/>
          <p:nvPr/>
        </p:nvGraphicFramePr>
        <p:xfrm>
          <a:off x="612588" y="1810700"/>
          <a:ext cx="3000000" cy="3000000"/>
        </p:xfrm>
        <a:graphic>
          <a:graphicData uri="http://schemas.openxmlformats.org/drawingml/2006/table">
            <a:tbl>
              <a:tblPr>
                <a:noFill/>
                <a:tableStyleId>{49139874-C675-4F4D-A01F-685268474BB7}</a:tableStyleId>
              </a:tblPr>
              <a:tblGrid>
                <a:gridCol w="3576650"/>
                <a:gridCol w="4342150"/>
              </a:tblGrid>
              <a:tr h="512400">
                <a:tc>
                  <a:txBody>
                    <a:bodyPr/>
                    <a:lstStyle/>
                    <a:p>
                      <a:pPr indent="0" lvl="0" marL="0" rtl="0" algn="ctr">
                        <a:spcBef>
                          <a:spcPts val="0"/>
                        </a:spcBef>
                        <a:spcAft>
                          <a:spcPts val="0"/>
                        </a:spcAft>
                        <a:buNone/>
                      </a:pPr>
                      <a:r>
                        <a:t/>
                      </a:r>
                      <a:endParaRPr sz="1500">
                        <a:latin typeface="Fira Sans Extra Condensed SemiBold"/>
                        <a:ea typeface="Fira Sans Extra Condensed SemiBold"/>
                        <a:cs typeface="Fira Sans Extra Condensed SemiBold"/>
                        <a:sym typeface="Fira Sans Extra Condensed SemiBold"/>
                      </a:endParaRPr>
                    </a:p>
                  </a:txBody>
                  <a:tcPr marT="91425" marB="91425" marR="91425" marL="91425" anchor="ctr">
                    <a:lnL cap="flat" cmpd="sng" w="19050">
                      <a:solidFill>
                        <a:srgbClr val="FFFFFF">
                          <a:alpha val="0"/>
                        </a:srgbClr>
                      </a:solidFill>
                      <a:prstDash val="solid"/>
                      <a:round/>
                      <a:headEnd len="sm" w="sm" type="none"/>
                      <a:tailEnd len="sm" w="sm" type="none"/>
                    </a:lnL>
                    <a:lnR cap="flat" cmpd="sng" w="19050">
                      <a:solidFill>
                        <a:srgbClr val="FFFFFF">
                          <a:alpha val="0"/>
                        </a:srgbClr>
                      </a:solidFill>
                      <a:prstDash val="solid"/>
                      <a:round/>
                      <a:headEnd len="sm" w="sm" type="none"/>
                      <a:tailEnd len="sm" w="sm" type="none"/>
                    </a:lnR>
                    <a:lnT cap="flat" cmpd="sng" w="19050">
                      <a:solidFill>
                        <a:srgbClr val="FFFFFF">
                          <a:alpha val="0"/>
                        </a:srgbClr>
                      </a:solidFill>
                      <a:prstDash val="solid"/>
                      <a:round/>
                      <a:headEnd len="sm" w="sm" type="none"/>
                      <a:tailEnd len="sm" w="sm" type="none"/>
                    </a:lnT>
                    <a:lnB cap="flat" cmpd="sng" w="19050">
                      <a:solidFill>
                        <a:srgbClr val="0C8ECC"/>
                      </a:solidFill>
                      <a:prstDash val="solid"/>
                      <a:round/>
                      <a:headEnd len="sm" w="sm" type="none"/>
                      <a:tailEnd len="sm" w="sm" type="none"/>
                    </a:lnB>
                  </a:tcPr>
                </a:tc>
                <a:tc>
                  <a:txBody>
                    <a:bodyPr/>
                    <a:lstStyle/>
                    <a:p>
                      <a:pPr indent="0" lvl="0" marL="0" rtl="0" algn="ctr">
                        <a:spcBef>
                          <a:spcPts val="0"/>
                        </a:spcBef>
                        <a:spcAft>
                          <a:spcPts val="0"/>
                        </a:spcAft>
                        <a:buNone/>
                      </a:pPr>
                      <a:r>
                        <a:t/>
                      </a:r>
                      <a:endParaRPr sz="1500">
                        <a:latin typeface="Fira Sans Extra Condensed SemiBold"/>
                        <a:ea typeface="Fira Sans Extra Condensed SemiBold"/>
                        <a:cs typeface="Fira Sans Extra Condensed SemiBold"/>
                        <a:sym typeface="Fira Sans Extra Condensed SemiBold"/>
                      </a:endParaRPr>
                    </a:p>
                  </a:txBody>
                  <a:tcPr marT="91425" marB="91425" marR="91425" marL="91425" anchor="ctr">
                    <a:lnL cap="flat" cmpd="sng" w="19050">
                      <a:solidFill>
                        <a:srgbClr val="FFFFFF">
                          <a:alpha val="0"/>
                        </a:srgbClr>
                      </a:solidFill>
                      <a:prstDash val="solid"/>
                      <a:round/>
                      <a:headEnd len="sm" w="sm" type="none"/>
                      <a:tailEnd len="sm" w="sm" type="none"/>
                    </a:lnL>
                    <a:lnR cap="flat" cmpd="sng" w="19050">
                      <a:solidFill>
                        <a:srgbClr val="FFFFFF">
                          <a:alpha val="0"/>
                        </a:srgbClr>
                      </a:solidFill>
                      <a:prstDash val="solid"/>
                      <a:round/>
                      <a:headEnd len="sm" w="sm" type="none"/>
                      <a:tailEnd len="sm" w="sm" type="none"/>
                    </a:lnR>
                    <a:lnT cap="flat" cmpd="sng" w="19050">
                      <a:solidFill>
                        <a:srgbClr val="FFFFFF">
                          <a:alpha val="0"/>
                        </a:srgbClr>
                      </a:solidFill>
                      <a:prstDash val="solid"/>
                      <a:round/>
                      <a:headEnd len="sm" w="sm" type="none"/>
                      <a:tailEnd len="sm" w="sm" type="none"/>
                    </a:lnT>
                    <a:lnB cap="flat" cmpd="sng" w="19050">
                      <a:solidFill>
                        <a:srgbClr val="0C8ECC"/>
                      </a:solidFill>
                      <a:prstDash val="solid"/>
                      <a:round/>
                      <a:headEnd len="sm" w="sm" type="none"/>
                      <a:tailEnd len="sm" w="sm" type="none"/>
                    </a:lnB>
                  </a:tcPr>
                </a:tc>
              </a:tr>
              <a:tr h="376750">
                <a:tc>
                  <a:txBody>
                    <a:bodyPr/>
                    <a:lstStyle/>
                    <a:p>
                      <a:pPr indent="0" lvl="0" marL="0" rtl="0" algn="ctr">
                        <a:spcBef>
                          <a:spcPts val="0"/>
                        </a:spcBef>
                        <a:spcAft>
                          <a:spcPts val="0"/>
                        </a:spcAft>
                        <a:buNone/>
                      </a:pPr>
                      <a:r>
                        <a:rPr b="1" lang="en" sz="1300">
                          <a:solidFill>
                            <a:schemeClr val="lt1"/>
                          </a:solidFill>
                          <a:latin typeface="Roboto Serif"/>
                          <a:ea typeface="Roboto Serif"/>
                          <a:cs typeface="Roboto Serif"/>
                          <a:sym typeface="Roboto Serif"/>
                        </a:rPr>
                        <a:t>Finding the Email Address</a:t>
                      </a:r>
                      <a:endParaRPr b="1" sz="1300">
                        <a:solidFill>
                          <a:schemeClr val="lt1"/>
                        </a:solidFill>
                        <a:latin typeface="Roboto Serif"/>
                        <a:ea typeface="Roboto Serif"/>
                        <a:cs typeface="Roboto Serif"/>
                        <a:sym typeface="Roboto Serif"/>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0B8ECC"/>
                    </a:solidFill>
                  </a:tcPr>
                </a:tc>
                <a:tc>
                  <a:txBody>
                    <a:bodyPr/>
                    <a:lstStyle/>
                    <a:p>
                      <a:pPr indent="0" lvl="0" marL="0" rtl="0" algn="ctr">
                        <a:spcBef>
                          <a:spcPts val="0"/>
                        </a:spcBef>
                        <a:spcAft>
                          <a:spcPts val="0"/>
                        </a:spcAft>
                        <a:buNone/>
                      </a:pPr>
                      <a:r>
                        <a:rPr b="1" lang="en" sz="1300">
                          <a:solidFill>
                            <a:schemeClr val="lt1"/>
                          </a:solidFill>
                          <a:latin typeface="Roboto Serif"/>
                          <a:ea typeface="Roboto Serif"/>
                          <a:cs typeface="Roboto Serif"/>
                          <a:sym typeface="Roboto Serif"/>
                        </a:rPr>
                        <a:t>Crafting the Email</a:t>
                      </a:r>
                      <a:endParaRPr b="1" sz="1300">
                        <a:solidFill>
                          <a:schemeClr val="lt1"/>
                        </a:solidFill>
                        <a:latin typeface="Roboto Serif"/>
                        <a:ea typeface="Roboto Serif"/>
                        <a:cs typeface="Roboto Serif"/>
                        <a:sym typeface="Roboto Serif"/>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0B8ECC"/>
                    </a:solidFill>
                  </a:tcPr>
                </a:tc>
              </a:tr>
              <a:tr h="843775">
                <a:tc>
                  <a:txBody>
                    <a:bodyPr/>
                    <a:lstStyle/>
                    <a:p>
                      <a:pPr indent="0" lvl="0" marL="0" rtl="0" algn="ctr">
                        <a:spcBef>
                          <a:spcPts val="0"/>
                        </a:spcBef>
                        <a:spcAft>
                          <a:spcPts val="0"/>
                        </a:spcAft>
                        <a:buNone/>
                      </a:pPr>
                      <a:r>
                        <a:rPr lang="en" sz="1100" u="sng">
                          <a:solidFill>
                            <a:schemeClr val="hlink"/>
                          </a:solidFill>
                          <a:latin typeface="Georgia"/>
                          <a:ea typeface="Georgia"/>
                          <a:cs typeface="Georgia"/>
                          <a:sym typeface="Georgia"/>
                          <a:hlinkClick r:id="rId3"/>
                        </a:rPr>
                        <a:t>Email Formats</a:t>
                      </a:r>
                      <a:endParaRPr b="1" sz="1100">
                        <a:latin typeface="Georgia"/>
                        <a:ea typeface="Georgia"/>
                        <a:cs typeface="Georgia"/>
                        <a:sym typeface="Georgia"/>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F3F3F3">
                        <a:alpha val="44650"/>
                      </a:srgbClr>
                    </a:solidFill>
                  </a:tcPr>
                </a:tc>
                <a:tc>
                  <a:txBody>
                    <a:bodyPr/>
                    <a:lstStyle/>
                    <a:p>
                      <a:pPr indent="0" lvl="0" marL="0" rtl="0" algn="ctr">
                        <a:spcBef>
                          <a:spcPts val="0"/>
                        </a:spcBef>
                        <a:spcAft>
                          <a:spcPts val="0"/>
                        </a:spcAft>
                        <a:buNone/>
                      </a:pPr>
                      <a:r>
                        <a:rPr lang="en" sz="1100" u="sng">
                          <a:solidFill>
                            <a:schemeClr val="hlink"/>
                          </a:solidFill>
                          <a:latin typeface="Georgia"/>
                          <a:ea typeface="Georgia"/>
                          <a:cs typeface="Georgia"/>
                          <a:sym typeface="Georgia"/>
                          <a:hlinkClick r:id="rId4"/>
                        </a:rPr>
                        <a:t>Cold Email &amp; Thank You Email Templates</a:t>
                      </a:r>
                      <a:endParaRPr sz="1100">
                        <a:latin typeface="Georgia"/>
                        <a:ea typeface="Georgia"/>
                        <a:cs typeface="Georgia"/>
                        <a:sym typeface="Georgia"/>
                      </a:endParaRPr>
                    </a:p>
                  </a:txBody>
                  <a:tcPr marT="91425" marB="91425" marR="91425" marL="91425" anchor="ctr">
                    <a:lnL cap="flat" cmpd="sng" w="19050">
                      <a:solidFill>
                        <a:srgbClr val="0C8ECC"/>
                      </a:solidFill>
                      <a:prstDash val="solid"/>
                      <a:round/>
                      <a:headEnd len="sm" w="sm" type="none"/>
                      <a:tailEnd len="sm" w="sm" type="none"/>
                    </a:lnL>
                    <a:lnR cap="flat" cmpd="sng" w="19050">
                      <a:solidFill>
                        <a:srgbClr val="0C8ECC"/>
                      </a:solidFill>
                      <a:prstDash val="solid"/>
                      <a:round/>
                      <a:headEnd len="sm" w="sm" type="none"/>
                      <a:tailEnd len="sm" w="sm" type="none"/>
                    </a:lnR>
                    <a:lnT cap="flat" cmpd="sng" w="19050">
                      <a:solidFill>
                        <a:srgbClr val="0C8ECC"/>
                      </a:solidFill>
                      <a:prstDash val="solid"/>
                      <a:round/>
                      <a:headEnd len="sm" w="sm" type="none"/>
                      <a:tailEnd len="sm" w="sm" type="none"/>
                    </a:lnT>
                    <a:lnB cap="flat" cmpd="sng" w="19050">
                      <a:solidFill>
                        <a:srgbClr val="0C8ECC"/>
                      </a:solidFill>
                      <a:prstDash val="solid"/>
                      <a:round/>
                      <a:headEnd len="sm" w="sm" type="none"/>
                      <a:tailEnd len="sm" w="sm" type="none"/>
                    </a:lnB>
                    <a:solidFill>
                      <a:srgbClr val="F3F3F3">
                        <a:alpha val="44650"/>
                      </a:srgbClr>
                    </a:solidFill>
                  </a:tcPr>
                </a:tc>
              </a:tr>
            </a:tbl>
          </a:graphicData>
        </a:graphic>
      </p:graphicFrame>
      <p:sp>
        <p:nvSpPr>
          <p:cNvPr id="255" name="Google Shape;255;p45"/>
          <p:cNvSpPr txBox="1"/>
          <p:nvPr/>
        </p:nvSpPr>
        <p:spPr>
          <a:xfrm>
            <a:off x="731775" y="1862250"/>
            <a:ext cx="77181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0B8ECC"/>
                </a:solidFill>
                <a:latin typeface="Roboto Serif"/>
                <a:ea typeface="Roboto Serif"/>
                <a:cs typeface="Roboto Serif"/>
                <a:sym typeface="Roboto Serif"/>
              </a:rPr>
              <a:t>Components of Cold Emailing: </a:t>
            </a:r>
            <a:endParaRPr b="1" sz="1700">
              <a:solidFill>
                <a:srgbClr val="0B8ECC"/>
              </a:solidFill>
              <a:latin typeface="Roboto Serif"/>
              <a:ea typeface="Roboto Serif"/>
              <a:cs typeface="Roboto Serif"/>
              <a:sym typeface="Roboto Serif"/>
            </a:endParaRPr>
          </a:p>
        </p:txBody>
      </p:sp>
      <p:sp>
        <p:nvSpPr>
          <p:cNvPr id="256" name="Google Shape;256;p45"/>
          <p:cNvSpPr txBox="1"/>
          <p:nvPr>
            <p:ph idx="1" type="body"/>
          </p:nvPr>
        </p:nvSpPr>
        <p:spPr>
          <a:xfrm>
            <a:off x="311700" y="1152475"/>
            <a:ext cx="8520600" cy="6273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 sz="2000"/>
              <a:t>MAXIMIZE THE BROWN ALUMNI NETWORK!!!!!!</a:t>
            </a:r>
            <a:endParaRPr b="1"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6"/>
          <p:cNvSpPr txBox="1"/>
          <p:nvPr>
            <p:ph type="ctrTitle"/>
          </p:nvPr>
        </p:nvSpPr>
        <p:spPr>
          <a:xfrm>
            <a:off x="685800" y="1659550"/>
            <a:ext cx="4263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3.</a:t>
            </a:r>
            <a:endParaRPr/>
          </a:p>
          <a:p>
            <a:pPr indent="0" lvl="0" marL="0" rtl="0" algn="l">
              <a:spcBef>
                <a:spcPts val="0"/>
              </a:spcBef>
              <a:spcAft>
                <a:spcPts val="0"/>
              </a:spcAft>
              <a:buNone/>
            </a:pPr>
            <a:r>
              <a:rPr lang="en"/>
              <a:t>Example Pitch</a:t>
            </a:r>
            <a:endParaRPr/>
          </a:p>
        </p:txBody>
      </p:sp>
      <p:pic>
        <p:nvPicPr>
          <p:cNvPr id="262" name="Google Shape;262;p46"/>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263" name="Google Shape;263;p46"/>
          <p:cNvPicPr preferRelativeResize="0"/>
          <p:nvPr/>
        </p:nvPicPr>
        <p:blipFill>
          <a:blip r:embed="rId4">
            <a:alphaModFix/>
          </a:blip>
          <a:stretch>
            <a:fillRect/>
          </a:stretch>
        </p:blipFill>
        <p:spPr>
          <a:xfrm>
            <a:off x="5790680" y="2449022"/>
            <a:ext cx="145275" cy="423000"/>
          </a:xfrm>
          <a:prstGeom prst="rect">
            <a:avLst/>
          </a:prstGeom>
          <a:noFill/>
          <a:ln>
            <a:noFill/>
          </a:ln>
        </p:spPr>
      </p:pic>
      <p:pic>
        <p:nvPicPr>
          <p:cNvPr id="264" name="Google Shape;264;p46"/>
          <p:cNvPicPr preferRelativeResize="0"/>
          <p:nvPr/>
        </p:nvPicPr>
        <p:blipFill>
          <a:blip r:embed="rId5">
            <a:alphaModFix/>
          </a:blip>
          <a:stretch>
            <a:fillRect/>
          </a:stretch>
        </p:blipFill>
        <p:spPr>
          <a:xfrm>
            <a:off x="6336726" y="1313702"/>
            <a:ext cx="1032700" cy="1209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