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y="5143500" cx="9144000"/>
  <p:notesSz cx="6858000" cy="9144000"/>
  <p:embeddedFontLst>
    <p:embeddedFont>
      <p:font typeface="Lexend Deca Medium"/>
      <p:regular r:id="rId35"/>
      <p:bold r:id="rId36"/>
    </p:embeddedFont>
    <p:embeddedFont>
      <p:font typeface="Lexend Deca"/>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6" name="Eric Kim"/>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2C64032-4B31-40D3-A131-DCD4AD537065}">
  <a:tblStyle styleId="{22C64032-4B31-40D3-A131-DCD4AD53706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EE257CC-5D01-4586-BD81-64C4CF909B27}"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1.xml"/><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LexendDecaMedium-regular.fntdata"/><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font" Target="fonts/LexendDeca-regular.fntdata"/><Relationship Id="rId14" Type="http://schemas.openxmlformats.org/officeDocument/2006/relationships/slide" Target="slides/slide6.xml"/><Relationship Id="rId36" Type="http://schemas.openxmlformats.org/officeDocument/2006/relationships/font" Target="fonts/LexendDecaMedium-bold.fntdata"/><Relationship Id="rId17" Type="http://schemas.openxmlformats.org/officeDocument/2006/relationships/slide" Target="slides/slide9.xml"/><Relationship Id="rId16" Type="http://schemas.openxmlformats.org/officeDocument/2006/relationships/slide" Target="slides/slide8.xml"/><Relationship Id="rId38" Type="http://schemas.openxmlformats.org/officeDocument/2006/relationships/font" Target="fonts/LexendDeca-bold.fntdata"/><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2-04T03:11:04.905">
    <p:pos x="6000" y="0"/>
    <p:text>@eric_w_kim@brown.edu</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2-04T03:11:34.554">
    <p:pos x="6000" y="0"/>
    <p:text>@eric_w_kim@brown.edu</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5-02-04T03:12:05.378">
    <p:pos x="6000" y="0"/>
    <p:text>@russell_chiu@brown.edu
_Assigned to russell_chiu@brown.edu_</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5-02-04T03:12:39.408">
    <p:pos x="6000" y="0"/>
    <p:text>@max_boyang@brown.edu
_Assigned to max_boyang@brown.edu_</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5-02-04T03:12:53.582">
    <p:pos x="6000" y="0"/>
    <p:text>@max_boyang@brown.edu
_Assigned to max_boyang@brown.edu_</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5-02-04T03:13:39.182">
    <p:pos x="6000" y="0"/>
    <p:text>@russell_chiu@brown.edu 
looking at how fwog and ripple performed in hte past week
_Assigned to russell_chiu@brown.edu_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fd40a6672e_0_14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fd40a6672e_0_1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d8b5dec778_0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d8b5dec77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Bitcoin’s Risk Profile is Evolving:</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It behaves more like a </a:t>
            </a:r>
            <a:r>
              <a:rPr b="1" lang="en">
                <a:solidFill>
                  <a:schemeClr val="dk1"/>
                </a:solidFill>
              </a:rPr>
              <a:t>high-growth tech asset</a:t>
            </a:r>
            <a:r>
              <a:rPr lang="en">
                <a:solidFill>
                  <a:schemeClr val="dk1"/>
                </a:solidFill>
              </a:rPr>
              <a:t> than a store of value like gold.</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Market Signals from the Russell 2000:</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Watching small-cap stocks can provide </a:t>
            </a:r>
            <a:r>
              <a:rPr b="1" lang="en">
                <a:solidFill>
                  <a:schemeClr val="dk1"/>
                </a:solidFill>
              </a:rPr>
              <a:t>insights into Bitcoin’s price trends.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Strategic Positioning:</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Investors may </a:t>
            </a:r>
            <a:r>
              <a:rPr b="1" lang="en">
                <a:solidFill>
                  <a:schemeClr val="dk1"/>
                </a:solidFill>
              </a:rPr>
              <a:t>group Bitcoin with small-cap tech investments</a:t>
            </a:r>
            <a:r>
              <a:rPr lang="en">
                <a:solidFill>
                  <a:schemeClr val="dk1"/>
                </a:solidFill>
              </a:rPr>
              <a:t> when adjusting portfolio risk exposure.</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Future Trends to Watch:</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Will institutional investment continue to shape this correlation?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Could macro shifts (like Fed policy changes) further strengthen or break this link?</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d85ed3163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d85ed316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d85ed3163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d85ed316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 take five and vote from them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d8b4ff2de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d8b4ff2de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Locking tokens to support network security:</a:t>
            </a:r>
            <a:r>
              <a:rPr lang="en">
                <a:solidFill>
                  <a:schemeClr val="dk1"/>
                </a:solidFill>
              </a:rPr>
              <a:t> Users commit (stake) their cryptocurrency to help validate transactions and maintain the blockchain.</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Earn rewards:</a:t>
            </a:r>
            <a:r>
              <a:rPr lang="en">
                <a:solidFill>
                  <a:schemeClr val="dk1"/>
                </a:solidFill>
              </a:rPr>
              <a:t> In return for staking, participants receive rewards (similar to earning interest).</a:t>
            </a:r>
            <a:endParaRPr>
              <a:solidFill>
                <a:schemeClr val="dk1"/>
              </a:solidFill>
            </a:endParaRPr>
          </a:p>
          <a:p>
            <a:pPr indent="0" lvl="0" marL="0" rtl="0" algn="l">
              <a:spcBef>
                <a:spcPts val="0"/>
              </a:spcBef>
              <a:spcAft>
                <a:spcPts val="0"/>
              </a:spcAft>
              <a:buNone/>
            </a:pPr>
            <a:r>
              <a:rPr b="1" lang="en">
                <a:solidFill>
                  <a:schemeClr val="dk1"/>
                </a:solidFill>
              </a:rPr>
              <a:t>Risk of slashing:</a:t>
            </a:r>
            <a:r>
              <a:rPr lang="en">
                <a:solidFill>
                  <a:schemeClr val="dk1"/>
                </a:solidFill>
              </a:rPr>
              <a:t> If validators act dishonestly or fail to participate, they may lose part of their stake.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Technically, PoH itself is not a mining mechanism like Proof of Work (PoW). Instead, PoH is used as a time-ordering mechanism within Solana’s Proof of Stake (PoS) system. Here’s how it works: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2cbb61a01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2cbb61a01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Smart contracts: smart contract is a computer program or a transaction protocol that is intended to automatically execute, control or document events and actions according to the terms of a contract or an agreement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TPS: </a:t>
            </a:r>
            <a:r>
              <a:rPr lang="en"/>
              <a:t>Transactions Per Second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Scalability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d8b4ff2de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d8b4ff2de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2cbb61a01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2cbb61a01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BlackRock:</a:t>
            </a:r>
            <a:endParaRPr/>
          </a:p>
          <a:p>
            <a:pPr indent="-298450" lvl="0" marL="457200" rtl="0" algn="l">
              <a:spcBef>
                <a:spcPts val="0"/>
              </a:spcBef>
              <a:spcAft>
                <a:spcPts val="0"/>
              </a:spcAft>
              <a:buSzPts val="1100"/>
              <a:buChar char="-"/>
            </a:pPr>
            <a:r>
              <a:rPr lang="en"/>
              <a:t>iShares Bitcoin Trust (Pending Approval): A spot Bitcoin ETF application submitted in 2023, signaling strong institutional interest.  </a:t>
            </a:r>
            <a:endParaRPr/>
          </a:p>
          <a:p>
            <a:pPr indent="-298450" lvl="0" marL="457200" rtl="0" algn="l">
              <a:spcBef>
                <a:spcPts val="0"/>
              </a:spcBef>
              <a:spcAft>
                <a:spcPts val="0"/>
              </a:spcAft>
              <a:buSzPts val="1100"/>
              <a:buChar char="-"/>
            </a:pPr>
            <a:r>
              <a:rPr lang="en"/>
              <a:t>Private Bitcoin Trust: Offers direct Bitcoin exposure to institutional clients in the U.S.  </a:t>
            </a:r>
            <a:endParaRPr/>
          </a:p>
          <a:p>
            <a:pPr indent="-298450" lvl="0" marL="457200" rtl="0" algn="l">
              <a:spcBef>
                <a:spcPts val="0"/>
              </a:spcBef>
              <a:spcAft>
                <a:spcPts val="0"/>
              </a:spcAft>
              <a:buSzPts val="1100"/>
              <a:buChar char="-"/>
            </a:pPr>
            <a:r>
              <a:rPr lang="en"/>
              <a:t>Aladdin Platform Integration: Integrates crypto analytics and risk management tools for institutional investors.  </a:t>
            </a:r>
            <a:endParaRPr/>
          </a:p>
          <a:p>
            <a:pPr indent="-298450" lvl="0" marL="457200" rtl="0" algn="l">
              <a:spcBef>
                <a:spcPts val="0"/>
              </a:spcBef>
              <a:spcAft>
                <a:spcPts val="0"/>
              </a:spcAft>
              <a:buSzPts val="1100"/>
              <a:buChar char="-"/>
            </a:pPr>
            <a:r>
              <a:rPr lang="en"/>
              <a:t>Partnership with Coinbase: Collaborates to provide crypto trading and custody services for institutional clients.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Fidelity: </a:t>
            </a:r>
            <a:endParaRPr/>
          </a:p>
          <a:p>
            <a:pPr indent="-298450" lvl="0" marL="457200" rtl="0" algn="l">
              <a:spcBef>
                <a:spcPts val="0"/>
              </a:spcBef>
              <a:spcAft>
                <a:spcPts val="0"/>
              </a:spcAft>
              <a:buSzPts val="1100"/>
              <a:buChar char="-"/>
            </a:pPr>
            <a:r>
              <a:rPr lang="en"/>
              <a:t>Fidelity Digital Assets: A dedicated platform offering Bitcoin and Ethereum custody and trading services for institutional investors.  </a:t>
            </a:r>
            <a:endParaRPr/>
          </a:p>
          <a:p>
            <a:pPr indent="-298450" lvl="0" marL="457200" rtl="0" algn="l">
              <a:spcBef>
                <a:spcPts val="0"/>
              </a:spcBef>
              <a:spcAft>
                <a:spcPts val="0"/>
              </a:spcAft>
              <a:buSzPts val="1100"/>
              <a:buChar char="-"/>
            </a:pPr>
            <a:r>
              <a:rPr lang="en"/>
              <a:t>Fidelity Advantage Bitcoin ETF (FBTC): Provides direct Bitcoin exposure for Canadian investors, as spot ETFs aren’t approved in the U.S.  </a:t>
            </a:r>
            <a:endParaRPr/>
          </a:p>
          <a:p>
            <a:pPr indent="-298450" lvl="0" marL="457200" rtl="0" algn="l">
              <a:spcBef>
                <a:spcPts val="0"/>
              </a:spcBef>
              <a:spcAft>
                <a:spcPts val="0"/>
              </a:spcAft>
              <a:buSzPts val="1100"/>
              <a:buChar char="-"/>
            </a:pPr>
            <a:r>
              <a:rPr lang="en"/>
              <a:t>Crypto in 401(k) Plans: Allows employers to offer Bitcoin investment options in retirement plans, a first in the industry.  </a:t>
            </a:r>
            <a:endParaRPr/>
          </a:p>
          <a:p>
            <a:pPr indent="-298450" lvl="0" marL="457200" rtl="0" algn="l">
              <a:spcBef>
                <a:spcPts val="0"/>
              </a:spcBef>
              <a:spcAft>
                <a:spcPts val="0"/>
              </a:spcAft>
              <a:buSzPts val="1100"/>
              <a:buChar char="-"/>
            </a:pPr>
            <a:r>
              <a:rPr lang="en"/>
              <a:t>Fidelity Crypto App: Offers commission-free Bitcoin and Ethereum trading for retail investors in select U.S. states.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Invesco:</a:t>
            </a:r>
            <a:endParaRPr/>
          </a:p>
          <a:p>
            <a:pPr indent="-298450" lvl="0" marL="457200" rtl="0" algn="l">
              <a:spcBef>
                <a:spcPts val="0"/>
              </a:spcBef>
              <a:spcAft>
                <a:spcPts val="0"/>
              </a:spcAft>
              <a:buSzPts val="1100"/>
              <a:buChar char="-"/>
            </a:pPr>
            <a:r>
              <a:rPr lang="en"/>
              <a:t>Invesco Galaxy Bitcoin ETF (Pending Approval): A spot Bitcoin ETF filed in partnership with Galaxy Digital.  </a:t>
            </a:r>
            <a:endParaRPr/>
          </a:p>
          <a:p>
            <a:pPr indent="-298450" lvl="0" marL="457200" rtl="0" algn="l">
              <a:spcBef>
                <a:spcPts val="0"/>
              </a:spcBef>
              <a:spcAft>
                <a:spcPts val="0"/>
              </a:spcAft>
              <a:buSzPts val="1100"/>
              <a:buChar char="-"/>
            </a:pPr>
            <a:r>
              <a:rPr lang="en"/>
              <a:t>Invesco Alerian Galaxy Crypto Economy ETF (SATO): Provides exposure to crypto-related equities (mining companies, exchanges) and crypto futures.  </a:t>
            </a:r>
            <a:endParaRPr/>
          </a:p>
          <a:p>
            <a:pPr indent="-298450" lvl="0" marL="457200" rtl="0" algn="l">
              <a:spcBef>
                <a:spcPts val="0"/>
              </a:spcBef>
              <a:spcAft>
                <a:spcPts val="0"/>
              </a:spcAft>
              <a:buSzPts val="1100"/>
              <a:buChar char="-"/>
            </a:pPr>
            <a:r>
              <a:rPr lang="en"/>
              <a:t>Invesco Galaxy Blockchain UCITS ETF (BLKC) [Europe]: Focuses on companies involved in the blockchain ecosystem, including crypto infrastructure.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2cbb61a01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2cbb61a01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 take five and vote from them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2cbb61a01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2cbb61a01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 take five and vote from them</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2cbb61a013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2cbb61a01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fd3ed0e9d5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fd3ed0e9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d8b4ff2de5_1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d8b4ff2de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2cbb61a013_0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2cbb61a01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2cbb61a013_0_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2cbb61a01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2cbb61a01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2cbb61a01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2cbb61a013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2cbb61a013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fd3ed0e9d5_0_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fd3ed0e9d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fd3ed0e9d5_0_1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fd3ed0e9d5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fd3ed0e9d5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fd3ed0e9d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fd3ed0e9d5_0_1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fd3ed0e9d5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2cbb61a013_0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2cbb61a01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2cbb61a013_0_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2cbb61a01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d8b5dec77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d8b5dec7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d8b5dec778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d8b5dec77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Venture Capital &amp; Speculative Investing:</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Both Bitcoin and small-cap tech stocks rely heavily on </a:t>
            </a:r>
            <a:r>
              <a:rPr b="1" lang="en">
                <a:solidFill>
                  <a:schemeClr val="dk1"/>
                </a:solidFill>
              </a:rPr>
              <a:t>risk-on investor sentiment</a:t>
            </a:r>
            <a:r>
              <a:rPr lang="en">
                <a:solidFill>
                  <a:schemeClr val="dk1"/>
                </a:solidFill>
              </a:rPr>
              <a:t> and venture capital funding.</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Tech Innovation &amp; Market Cycles: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Periods of major </a:t>
            </a:r>
            <a:r>
              <a:rPr b="1" lang="en">
                <a:solidFill>
                  <a:schemeClr val="dk1"/>
                </a:solidFill>
              </a:rPr>
              <a:t>technological disruption</a:t>
            </a:r>
            <a:r>
              <a:rPr lang="en">
                <a:solidFill>
                  <a:schemeClr val="dk1"/>
                </a:solidFill>
              </a:rPr>
              <a:t> (like AI &amp; blockchain advancements) impact both sectors similarly.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Macroeconomic Factors: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Interest rate movements and liquidity conditions affect both Bitcoin and small-cap stocks in </a:t>
            </a:r>
            <a:r>
              <a:rPr b="1" lang="en">
                <a:solidFill>
                  <a:schemeClr val="dk1"/>
                </a:solidFill>
              </a:rPr>
              <a:t>similar ways.</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Retail &amp; Institutional Adoption:</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Growing institutional exposure in both markets has led to more aligned </a:t>
            </a:r>
            <a:r>
              <a:rPr b="1" lang="en">
                <a:solidFill>
                  <a:schemeClr val="dk1"/>
                </a:solidFill>
              </a:rPr>
              <a:t>trading behaviors.</a:t>
            </a:r>
            <a:endParaRPr b="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d8b5dec778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d8b5dec77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Bitcoin’s Risk Profile is Evolving:</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It behaves more like a </a:t>
            </a:r>
            <a:r>
              <a:rPr b="1" lang="en">
                <a:solidFill>
                  <a:schemeClr val="dk1"/>
                </a:solidFill>
              </a:rPr>
              <a:t>high-growth tech asset</a:t>
            </a:r>
            <a:r>
              <a:rPr lang="en">
                <a:solidFill>
                  <a:schemeClr val="dk1"/>
                </a:solidFill>
              </a:rPr>
              <a:t> than a store of value like gold.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Market Signals from the Russell 2000:</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Watching small-cap stocks can provide </a:t>
            </a:r>
            <a:r>
              <a:rPr b="1" lang="en">
                <a:solidFill>
                  <a:schemeClr val="dk1"/>
                </a:solidFill>
              </a:rPr>
              <a:t>insights into Bitcoin’s price trends.</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Strategic Positioning:</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Investors may </a:t>
            </a:r>
            <a:r>
              <a:rPr b="1" lang="en">
                <a:solidFill>
                  <a:schemeClr val="dk1"/>
                </a:solidFill>
              </a:rPr>
              <a:t>group Bitcoin with small-cap tech investments</a:t>
            </a:r>
            <a:r>
              <a:rPr lang="en">
                <a:solidFill>
                  <a:schemeClr val="dk1"/>
                </a:solidFill>
              </a:rPr>
              <a:t> when adjusting portfolio risk exposure.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Future Trends to Watch:</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Will institutional investment continue to shape this correlation?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Could macro shifts (like Fed policy changes) further strengthen or break this link?</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4" name="Shape 54"/>
        <p:cNvGrpSpPr/>
        <p:nvPr/>
      </p:nvGrpSpPr>
      <p:grpSpPr>
        <a:xfrm>
          <a:off x="0" y="0"/>
          <a:ext cx="0" cy="0"/>
          <a:chOff x="0" y="0"/>
          <a:chExt cx="0" cy="0"/>
        </a:xfrm>
      </p:grpSpPr>
      <p:pic>
        <p:nvPicPr>
          <p:cNvPr id="55" name="Google Shape;55;p14"/>
          <p:cNvPicPr preferRelativeResize="0"/>
          <p:nvPr/>
        </p:nvPicPr>
        <p:blipFill rotWithShape="1">
          <a:blip r:embed="rId2">
            <a:alphaModFix/>
          </a:blip>
          <a:srcRect b="0" l="0" r="0" t="0"/>
          <a:stretch/>
        </p:blipFill>
        <p:spPr>
          <a:xfrm>
            <a:off x="0" y="-25"/>
            <a:ext cx="9143957" cy="5143500"/>
          </a:xfrm>
          <a:prstGeom prst="rect">
            <a:avLst/>
          </a:prstGeom>
          <a:noFill/>
          <a:ln>
            <a:noFill/>
          </a:ln>
        </p:spPr>
      </p:pic>
      <p:sp>
        <p:nvSpPr>
          <p:cNvPr id="56" name="Google Shape;56;p14"/>
          <p:cNvSpPr txBox="1"/>
          <p:nvPr>
            <p:ph type="ctrTitle"/>
          </p:nvPr>
        </p:nvSpPr>
        <p:spPr>
          <a:xfrm>
            <a:off x="685800" y="1991825"/>
            <a:ext cx="4539000" cy="1159800"/>
          </a:xfrm>
          <a:prstGeom prst="rect">
            <a:avLst/>
          </a:prstGeom>
        </p:spPr>
        <p:txBody>
          <a:bodyPr anchorCtr="0" anchor="ctr" bIns="0" lIns="0" spcFirstLastPara="1" rIns="0" wrap="square" tIns="0">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7" name="Shape 57"/>
        <p:cNvGrpSpPr/>
        <p:nvPr/>
      </p:nvGrpSpPr>
      <p:grpSpPr>
        <a:xfrm>
          <a:off x="0" y="0"/>
          <a:ext cx="0" cy="0"/>
          <a:chOff x="0" y="0"/>
          <a:chExt cx="0" cy="0"/>
        </a:xfrm>
      </p:grpSpPr>
      <p:pic>
        <p:nvPicPr>
          <p:cNvPr id="58" name="Google Shape;58;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59" name="Google Shape;59;p15"/>
          <p:cNvSpPr txBox="1"/>
          <p:nvPr>
            <p:ph type="ctrTitle"/>
          </p:nvPr>
        </p:nvSpPr>
        <p:spPr>
          <a:xfrm>
            <a:off x="685800" y="1659550"/>
            <a:ext cx="4263900" cy="1159800"/>
          </a:xfrm>
          <a:prstGeom prst="rect">
            <a:avLst/>
          </a:prstGeom>
        </p:spPr>
        <p:txBody>
          <a:bodyPr anchorCtr="0" anchor="b"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0" name="Google Shape;60;p15"/>
          <p:cNvSpPr txBox="1"/>
          <p:nvPr>
            <p:ph idx="1" type="subTitle"/>
          </p:nvPr>
        </p:nvSpPr>
        <p:spPr>
          <a:xfrm>
            <a:off x="685800" y="2916254"/>
            <a:ext cx="4263900" cy="784800"/>
          </a:xfrm>
          <a:prstGeom prst="rect">
            <a:avLst/>
          </a:prstGeom>
        </p:spPr>
        <p:txBody>
          <a:bodyPr anchorCtr="0" anchor="t" bIns="0" lIns="0" spcFirstLastPara="1" rIns="0" wrap="square" tIns="0">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0"/>
              </a:spcBef>
              <a:spcAft>
                <a:spcPts val="0"/>
              </a:spcAft>
              <a:buClr>
                <a:schemeClr val="accent4"/>
              </a:buClr>
              <a:buSzPts val="1800"/>
              <a:buNone/>
              <a:defRPr sz="1800">
                <a:solidFill>
                  <a:schemeClr val="accent4"/>
                </a:solidFill>
              </a:defRPr>
            </a:lvl2pPr>
            <a:lvl3pPr lvl="2" rtl="0">
              <a:spcBef>
                <a:spcPts val="0"/>
              </a:spcBef>
              <a:spcAft>
                <a:spcPts val="0"/>
              </a:spcAft>
              <a:buClr>
                <a:schemeClr val="accent4"/>
              </a:buClr>
              <a:buSzPts val="1800"/>
              <a:buNone/>
              <a:defRPr sz="1800">
                <a:solidFill>
                  <a:schemeClr val="accent4"/>
                </a:solidFill>
              </a:defRPr>
            </a:lvl3pPr>
            <a:lvl4pPr lvl="3" rtl="0">
              <a:spcBef>
                <a:spcPts val="0"/>
              </a:spcBef>
              <a:spcAft>
                <a:spcPts val="0"/>
              </a:spcAft>
              <a:buClr>
                <a:schemeClr val="accent4"/>
              </a:buClr>
              <a:buSzPts val="1800"/>
              <a:buNone/>
              <a:defRPr sz="1800">
                <a:solidFill>
                  <a:schemeClr val="accent4"/>
                </a:solidFill>
              </a:defRPr>
            </a:lvl4pPr>
            <a:lvl5pPr lvl="4" rtl="0">
              <a:spcBef>
                <a:spcPts val="0"/>
              </a:spcBef>
              <a:spcAft>
                <a:spcPts val="0"/>
              </a:spcAft>
              <a:buClr>
                <a:schemeClr val="accent4"/>
              </a:buClr>
              <a:buSzPts val="1800"/>
              <a:buNone/>
              <a:defRPr sz="1800">
                <a:solidFill>
                  <a:schemeClr val="accent4"/>
                </a:solidFill>
              </a:defRPr>
            </a:lvl5pPr>
            <a:lvl6pPr lvl="5" rtl="0">
              <a:spcBef>
                <a:spcPts val="0"/>
              </a:spcBef>
              <a:spcAft>
                <a:spcPts val="0"/>
              </a:spcAft>
              <a:buClr>
                <a:schemeClr val="accent4"/>
              </a:buClr>
              <a:buSzPts val="1800"/>
              <a:buNone/>
              <a:defRPr sz="1800">
                <a:solidFill>
                  <a:schemeClr val="accent4"/>
                </a:solidFill>
              </a:defRPr>
            </a:lvl6pPr>
            <a:lvl7pPr lvl="6" rtl="0">
              <a:spcBef>
                <a:spcPts val="0"/>
              </a:spcBef>
              <a:spcAft>
                <a:spcPts val="0"/>
              </a:spcAft>
              <a:buClr>
                <a:schemeClr val="accent4"/>
              </a:buClr>
              <a:buSzPts val="1800"/>
              <a:buNone/>
              <a:defRPr sz="1800">
                <a:solidFill>
                  <a:schemeClr val="accent4"/>
                </a:solidFill>
              </a:defRPr>
            </a:lvl7pPr>
            <a:lvl8pPr lvl="7" rtl="0">
              <a:spcBef>
                <a:spcPts val="0"/>
              </a:spcBef>
              <a:spcAft>
                <a:spcPts val="0"/>
              </a:spcAft>
              <a:buClr>
                <a:schemeClr val="accent4"/>
              </a:buClr>
              <a:buSzPts val="1800"/>
              <a:buNone/>
              <a:defRPr sz="1800">
                <a:solidFill>
                  <a:schemeClr val="accent4"/>
                </a:solidFill>
              </a:defRPr>
            </a:lvl8pPr>
            <a:lvl9pPr lvl="8" rtl="0">
              <a:spcBef>
                <a:spcPts val="0"/>
              </a:spcBef>
              <a:spcAft>
                <a:spcPts val="0"/>
              </a:spcAft>
              <a:buClr>
                <a:schemeClr val="accent4"/>
              </a:buClr>
              <a:buSzPts val="1800"/>
              <a:buNone/>
              <a:defRPr sz="1800">
                <a:solidFill>
                  <a:schemeClr val="accent4"/>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1" name="Shape 61"/>
        <p:cNvGrpSpPr/>
        <p:nvPr/>
      </p:nvGrpSpPr>
      <p:grpSpPr>
        <a:xfrm>
          <a:off x="0" y="0"/>
          <a:ext cx="0" cy="0"/>
          <a:chOff x="0" y="0"/>
          <a:chExt cx="0" cy="0"/>
        </a:xfrm>
      </p:grpSpPr>
      <p:pic>
        <p:nvPicPr>
          <p:cNvPr id="62" name="Google Shape;62;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63" name="Google Shape;63;p16"/>
          <p:cNvSpPr/>
          <p:nvPr/>
        </p:nvSpPr>
        <p:spPr>
          <a:xfrm>
            <a:off x="42525" y="42525"/>
            <a:ext cx="2000100" cy="2000100"/>
          </a:xfrm>
          <a:prstGeom prst="ellipse">
            <a:avLst/>
          </a:prstGeom>
          <a:gradFill>
            <a:gsLst>
              <a:gs pos="0">
                <a:srgbClr val="00FFFF">
                  <a:alpha val="54117"/>
                </a:srgbClr>
              </a:gs>
              <a:gs pos="73000">
                <a:srgbClr val="00FFFF">
                  <a:alpha val="0"/>
                </a:srgbClr>
              </a:gs>
              <a:gs pos="100000">
                <a:srgbClr val="00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6"/>
          <p:cNvSpPr txBox="1"/>
          <p:nvPr>
            <p:ph idx="1" type="body"/>
          </p:nvPr>
        </p:nvSpPr>
        <p:spPr>
          <a:xfrm>
            <a:off x="1343850" y="866400"/>
            <a:ext cx="4185600" cy="3693600"/>
          </a:xfrm>
          <a:prstGeom prst="rect">
            <a:avLst/>
          </a:prstGeom>
        </p:spPr>
        <p:txBody>
          <a:bodyPr anchorCtr="0" anchor="t" bIns="0" lIns="0" spcFirstLastPara="1" rIns="0" wrap="square" tIns="0">
            <a:noAutofit/>
          </a:bodyPr>
          <a:lstStyle>
            <a:lvl1pPr indent="-419100" lvl="0" marL="457200" rtl="0">
              <a:spcBef>
                <a:spcPts val="600"/>
              </a:spcBef>
              <a:spcAft>
                <a:spcPts val="0"/>
              </a:spcAft>
              <a:buSzPts val="3000"/>
              <a:buFont typeface="Lexend Deca"/>
              <a:buChar char="⬡"/>
              <a:defRPr sz="3000">
                <a:latin typeface="Lexend Deca"/>
                <a:ea typeface="Lexend Deca"/>
                <a:cs typeface="Lexend Deca"/>
                <a:sym typeface="Lexend Deca"/>
              </a:defRPr>
            </a:lvl1pPr>
            <a:lvl2pPr indent="-419100" lvl="1" marL="914400" rtl="0">
              <a:spcBef>
                <a:spcPts val="0"/>
              </a:spcBef>
              <a:spcAft>
                <a:spcPts val="0"/>
              </a:spcAft>
              <a:buSzPts val="3000"/>
              <a:buFont typeface="Lexend Deca"/>
              <a:buChar char="∙"/>
              <a:defRPr sz="3000">
                <a:latin typeface="Lexend Deca"/>
                <a:ea typeface="Lexend Deca"/>
                <a:cs typeface="Lexend Deca"/>
                <a:sym typeface="Lexend Deca"/>
              </a:defRPr>
            </a:lvl2pPr>
            <a:lvl3pPr indent="-419100" lvl="2" marL="1371600" rtl="0">
              <a:spcBef>
                <a:spcPts val="0"/>
              </a:spcBef>
              <a:spcAft>
                <a:spcPts val="0"/>
              </a:spcAft>
              <a:buSzPts val="3000"/>
              <a:buFont typeface="Lexend Deca"/>
              <a:buChar char="∙"/>
              <a:defRPr sz="3000">
                <a:latin typeface="Lexend Deca"/>
                <a:ea typeface="Lexend Deca"/>
                <a:cs typeface="Lexend Deca"/>
                <a:sym typeface="Lexend Deca"/>
              </a:defRPr>
            </a:lvl3pPr>
            <a:lvl4pPr indent="-419100" lvl="3" marL="1828800" rtl="0">
              <a:spcBef>
                <a:spcPts val="0"/>
              </a:spcBef>
              <a:spcAft>
                <a:spcPts val="0"/>
              </a:spcAft>
              <a:buSzPts val="3000"/>
              <a:buFont typeface="Lexend Deca"/>
              <a:buChar char="●"/>
              <a:defRPr sz="3000">
                <a:latin typeface="Lexend Deca"/>
                <a:ea typeface="Lexend Deca"/>
                <a:cs typeface="Lexend Deca"/>
                <a:sym typeface="Lexend Deca"/>
              </a:defRPr>
            </a:lvl4pPr>
            <a:lvl5pPr indent="-419100" lvl="4" marL="2286000" rtl="0">
              <a:spcBef>
                <a:spcPts val="0"/>
              </a:spcBef>
              <a:spcAft>
                <a:spcPts val="0"/>
              </a:spcAft>
              <a:buSzPts val="3000"/>
              <a:buFont typeface="Lexend Deca"/>
              <a:buChar char="○"/>
              <a:defRPr sz="3000">
                <a:latin typeface="Lexend Deca"/>
                <a:ea typeface="Lexend Deca"/>
                <a:cs typeface="Lexend Deca"/>
                <a:sym typeface="Lexend Deca"/>
              </a:defRPr>
            </a:lvl5pPr>
            <a:lvl6pPr indent="-419100" lvl="5" marL="2743200" rtl="0">
              <a:spcBef>
                <a:spcPts val="0"/>
              </a:spcBef>
              <a:spcAft>
                <a:spcPts val="0"/>
              </a:spcAft>
              <a:buSzPts val="3000"/>
              <a:buFont typeface="Lexend Deca"/>
              <a:buChar char="■"/>
              <a:defRPr sz="3000">
                <a:latin typeface="Lexend Deca"/>
                <a:ea typeface="Lexend Deca"/>
                <a:cs typeface="Lexend Deca"/>
                <a:sym typeface="Lexend Deca"/>
              </a:defRPr>
            </a:lvl6pPr>
            <a:lvl7pPr indent="-419100" lvl="6" marL="3200400" rtl="0">
              <a:spcBef>
                <a:spcPts val="0"/>
              </a:spcBef>
              <a:spcAft>
                <a:spcPts val="0"/>
              </a:spcAft>
              <a:buSzPts val="3000"/>
              <a:buFont typeface="Lexend Deca"/>
              <a:buChar char="●"/>
              <a:defRPr sz="3000">
                <a:latin typeface="Lexend Deca"/>
                <a:ea typeface="Lexend Deca"/>
                <a:cs typeface="Lexend Deca"/>
                <a:sym typeface="Lexend Deca"/>
              </a:defRPr>
            </a:lvl7pPr>
            <a:lvl8pPr indent="-419100" lvl="7" marL="3657600" rtl="0">
              <a:spcBef>
                <a:spcPts val="0"/>
              </a:spcBef>
              <a:spcAft>
                <a:spcPts val="0"/>
              </a:spcAft>
              <a:buSzPts val="3000"/>
              <a:buFont typeface="Lexend Deca"/>
              <a:buChar char="○"/>
              <a:defRPr sz="3000">
                <a:latin typeface="Lexend Deca"/>
                <a:ea typeface="Lexend Deca"/>
                <a:cs typeface="Lexend Deca"/>
                <a:sym typeface="Lexend Deca"/>
              </a:defRPr>
            </a:lvl8pPr>
            <a:lvl9pPr indent="-419100" lvl="8" marL="4114800" rtl="0">
              <a:spcBef>
                <a:spcPts val="0"/>
              </a:spcBef>
              <a:spcAft>
                <a:spcPts val="0"/>
              </a:spcAft>
              <a:buSzPts val="3000"/>
              <a:buFont typeface="Lexend Deca"/>
              <a:buChar char="■"/>
              <a:defRPr sz="3000">
                <a:latin typeface="Lexend Deca"/>
                <a:ea typeface="Lexend Deca"/>
                <a:cs typeface="Lexend Deca"/>
                <a:sym typeface="Lexend Deca"/>
              </a:defRPr>
            </a:lvl9pPr>
          </a:lstStyle>
          <a:p/>
        </p:txBody>
      </p:sp>
      <p:sp>
        <p:nvSpPr>
          <p:cNvPr id="65" name="Google Shape;65;p16"/>
          <p:cNvSpPr txBox="1"/>
          <p:nvPr/>
        </p:nvSpPr>
        <p:spPr>
          <a:xfrm>
            <a:off x="826414" y="656117"/>
            <a:ext cx="613800" cy="65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7200">
                <a:solidFill>
                  <a:schemeClr val="lt1"/>
                </a:solidFill>
                <a:latin typeface="Muli"/>
                <a:ea typeface="Muli"/>
                <a:cs typeface="Muli"/>
                <a:sym typeface="Muli"/>
              </a:rPr>
              <a:t>“</a:t>
            </a:r>
            <a:endParaRPr sz="7200">
              <a:solidFill>
                <a:schemeClr val="lt1"/>
              </a:solidFill>
              <a:latin typeface="Muli"/>
              <a:ea typeface="Muli"/>
              <a:cs typeface="Muli"/>
              <a:sym typeface="Muli"/>
            </a:endParaRPr>
          </a:p>
        </p:txBody>
      </p:sp>
      <p:sp>
        <p:nvSpPr>
          <p:cNvPr id="66" name="Google Shape;66;p1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7" name="Shape 67"/>
        <p:cNvGrpSpPr/>
        <p:nvPr/>
      </p:nvGrpSpPr>
      <p:grpSpPr>
        <a:xfrm>
          <a:off x="0" y="0"/>
          <a:ext cx="0" cy="0"/>
          <a:chOff x="0" y="0"/>
          <a:chExt cx="0" cy="0"/>
        </a:xfrm>
      </p:grpSpPr>
      <p:pic>
        <p:nvPicPr>
          <p:cNvPr id="68" name="Google Shape;68;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69" name="Google Shape;69;p17"/>
          <p:cNvSpPr txBox="1"/>
          <p:nvPr>
            <p:ph type="title"/>
          </p:nvPr>
        </p:nvSpPr>
        <p:spPr>
          <a:xfrm>
            <a:off x="580550" y="205975"/>
            <a:ext cx="60144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0" name="Google Shape;70;p17"/>
          <p:cNvSpPr txBox="1"/>
          <p:nvPr>
            <p:ph idx="1" type="body"/>
          </p:nvPr>
        </p:nvSpPr>
        <p:spPr>
          <a:xfrm>
            <a:off x="580550" y="1352550"/>
            <a:ext cx="6014400" cy="31617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71" name="Google Shape;71;p1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2" name="Shape 72"/>
        <p:cNvGrpSpPr/>
        <p:nvPr/>
      </p:nvGrpSpPr>
      <p:grpSpPr>
        <a:xfrm>
          <a:off x="0" y="0"/>
          <a:ext cx="0" cy="0"/>
          <a:chOff x="0" y="0"/>
          <a:chExt cx="0" cy="0"/>
        </a:xfrm>
      </p:grpSpPr>
      <p:pic>
        <p:nvPicPr>
          <p:cNvPr id="73" name="Google Shape;73;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74" name="Google Shape;74;p18"/>
          <p:cNvSpPr txBox="1"/>
          <p:nvPr>
            <p:ph type="title"/>
          </p:nvPr>
        </p:nvSpPr>
        <p:spPr>
          <a:xfrm>
            <a:off x="580550" y="205975"/>
            <a:ext cx="60144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5" name="Google Shape;75;p18"/>
          <p:cNvSpPr txBox="1"/>
          <p:nvPr>
            <p:ph idx="1" type="body"/>
          </p:nvPr>
        </p:nvSpPr>
        <p:spPr>
          <a:xfrm>
            <a:off x="580550" y="1352550"/>
            <a:ext cx="2841000" cy="31551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76" name="Google Shape;76;p18"/>
          <p:cNvSpPr txBox="1"/>
          <p:nvPr>
            <p:ph idx="2" type="body"/>
          </p:nvPr>
        </p:nvSpPr>
        <p:spPr>
          <a:xfrm>
            <a:off x="3753943" y="1352550"/>
            <a:ext cx="2841000" cy="31551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77" name="Google Shape;77;p1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78" name="Shape 78"/>
        <p:cNvGrpSpPr/>
        <p:nvPr/>
      </p:nvGrpSpPr>
      <p:grpSpPr>
        <a:xfrm>
          <a:off x="0" y="0"/>
          <a:ext cx="0" cy="0"/>
          <a:chOff x="0" y="0"/>
          <a:chExt cx="0" cy="0"/>
        </a:xfrm>
      </p:grpSpPr>
      <p:pic>
        <p:nvPicPr>
          <p:cNvPr id="79" name="Google Shape;79;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80" name="Google Shape;80;p19"/>
          <p:cNvSpPr txBox="1"/>
          <p:nvPr>
            <p:ph type="title"/>
          </p:nvPr>
        </p:nvSpPr>
        <p:spPr>
          <a:xfrm>
            <a:off x="580550" y="205975"/>
            <a:ext cx="64056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1" name="Google Shape;81;p19"/>
          <p:cNvSpPr txBox="1"/>
          <p:nvPr>
            <p:ph idx="1" type="body"/>
          </p:nvPr>
        </p:nvSpPr>
        <p:spPr>
          <a:xfrm>
            <a:off x="580550" y="1352550"/>
            <a:ext cx="2005800" cy="32022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2" name="Google Shape;82;p19"/>
          <p:cNvSpPr txBox="1"/>
          <p:nvPr>
            <p:ph idx="2" type="body"/>
          </p:nvPr>
        </p:nvSpPr>
        <p:spPr>
          <a:xfrm>
            <a:off x="2780447" y="1352550"/>
            <a:ext cx="2005800" cy="32022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3" name="Google Shape;83;p19"/>
          <p:cNvSpPr txBox="1"/>
          <p:nvPr>
            <p:ph idx="3" type="body"/>
          </p:nvPr>
        </p:nvSpPr>
        <p:spPr>
          <a:xfrm>
            <a:off x="4980344" y="1352550"/>
            <a:ext cx="2005800" cy="32022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84" name="Google Shape;84;p1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pic>
        <p:nvPicPr>
          <p:cNvPr id="86" name="Google Shape;86;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87" name="Google Shape;87;p20"/>
          <p:cNvSpPr txBox="1"/>
          <p:nvPr>
            <p:ph type="title"/>
          </p:nvPr>
        </p:nvSpPr>
        <p:spPr>
          <a:xfrm>
            <a:off x="580550" y="205975"/>
            <a:ext cx="60144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8" name="Google Shape;88;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pic>
        <p:nvPicPr>
          <p:cNvPr id="90" name="Google Shape;90;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91" name="Google Shape;91;p21"/>
          <p:cNvSpPr txBox="1"/>
          <p:nvPr>
            <p:ph idx="1" type="body"/>
          </p:nvPr>
        </p:nvSpPr>
        <p:spPr>
          <a:xfrm>
            <a:off x="580550" y="4406300"/>
            <a:ext cx="6135900" cy="519600"/>
          </a:xfrm>
          <a:prstGeom prst="rect">
            <a:avLst/>
          </a:prstGeom>
        </p:spPr>
        <p:txBody>
          <a:bodyPr anchorCtr="0" anchor="t" bIns="0" lIns="0" spcFirstLastPara="1" rIns="0" wrap="square" tIns="0">
            <a:noAutofit/>
          </a:bodyPr>
          <a:lstStyle>
            <a:lvl1pPr indent="-228600" lvl="0" marL="457200" rtl="0">
              <a:spcBef>
                <a:spcPts val="360"/>
              </a:spcBef>
              <a:spcAft>
                <a:spcPts val="0"/>
              </a:spcAft>
              <a:buSzPts val="1400"/>
              <a:buNone/>
              <a:defRPr sz="1400"/>
            </a:lvl1pPr>
          </a:lstStyle>
          <a:p/>
        </p:txBody>
      </p:sp>
      <p:sp>
        <p:nvSpPr>
          <p:cNvPr id="92" name="Google Shape;92;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mall circuit" type="blank">
  <p:cSld name="BLANK">
    <p:spTree>
      <p:nvGrpSpPr>
        <p:cNvPr id="93" name="Shape 93"/>
        <p:cNvGrpSpPr/>
        <p:nvPr/>
      </p:nvGrpSpPr>
      <p:grpSpPr>
        <a:xfrm>
          <a:off x="0" y="0"/>
          <a:ext cx="0" cy="0"/>
          <a:chOff x="0" y="0"/>
          <a:chExt cx="0" cy="0"/>
        </a:xfrm>
      </p:grpSpPr>
      <p:pic>
        <p:nvPicPr>
          <p:cNvPr id="94" name="Google Shape;94;p22"/>
          <p:cNvPicPr preferRelativeResize="0"/>
          <p:nvPr/>
        </p:nvPicPr>
        <p:blipFill>
          <a:blip r:embed="rId2">
            <a:alphaModFix/>
          </a:blip>
          <a:stretch>
            <a:fillRect/>
          </a:stretch>
        </p:blipFill>
        <p:spPr>
          <a:xfrm>
            <a:off x="0" y="0"/>
            <a:ext cx="9144000" cy="5143500"/>
          </a:xfrm>
          <a:prstGeom prst="rect">
            <a:avLst/>
          </a:prstGeom>
          <a:noFill/>
          <a:ln>
            <a:noFill/>
          </a:ln>
        </p:spPr>
      </p:pic>
      <p:sp>
        <p:nvSpPr>
          <p:cNvPr id="95" name="Google Shape;95;p2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Big circuit">
  <p:cSld name="BLANK_1">
    <p:spTree>
      <p:nvGrpSpPr>
        <p:cNvPr id="96" name="Shape 96"/>
        <p:cNvGrpSpPr/>
        <p:nvPr/>
      </p:nvGrpSpPr>
      <p:grpSpPr>
        <a:xfrm>
          <a:off x="0" y="0"/>
          <a:ext cx="0" cy="0"/>
          <a:chOff x="0" y="0"/>
          <a:chExt cx="0" cy="0"/>
        </a:xfrm>
      </p:grpSpPr>
      <p:pic>
        <p:nvPicPr>
          <p:cNvPr id="97" name="Google Shape;97;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98" name="Google Shape;98;p2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_1">
    <p:spTree>
      <p:nvGrpSpPr>
        <p:cNvPr id="99" name="Shape 99"/>
        <p:cNvGrpSpPr/>
        <p:nvPr/>
      </p:nvGrpSpPr>
      <p:grpSpPr>
        <a:xfrm>
          <a:off x="0" y="0"/>
          <a:ext cx="0" cy="0"/>
          <a:chOff x="0" y="0"/>
          <a:chExt cx="0" cy="0"/>
        </a:xfrm>
      </p:grpSpPr>
      <p:sp>
        <p:nvSpPr>
          <p:cNvPr id="100" name="Google Shape;100;p2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rgbClr val="A458FF"/>
            </a:gs>
            <a:gs pos="39000">
              <a:srgbClr val="3544FF"/>
            </a:gs>
            <a:gs pos="100000">
              <a:srgbClr val="0A2F9E"/>
            </a:gs>
          </a:gsLst>
          <a:lin ang="8100019" scaled="0"/>
        </a:gra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580550" y="205975"/>
            <a:ext cx="6014400" cy="857400"/>
          </a:xfrm>
          <a:prstGeom prst="rect">
            <a:avLst/>
          </a:prstGeom>
          <a:noFill/>
          <a:ln>
            <a:noFill/>
          </a:ln>
        </p:spPr>
        <p:txBody>
          <a:bodyPr anchorCtr="0" anchor="b" bIns="0" lIns="0" spcFirstLastPara="1" rIns="0" wrap="square" tIns="0">
            <a:noAutofit/>
          </a:bodyPr>
          <a:lstStyle>
            <a:lvl1pPr lvl="0"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1pPr>
            <a:lvl2pPr lvl="1"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2pPr>
            <a:lvl3pPr lvl="2"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3pPr>
            <a:lvl4pPr lvl="3"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4pPr>
            <a:lvl5pPr lvl="4"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5pPr>
            <a:lvl6pPr lvl="5"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6pPr>
            <a:lvl7pPr lvl="6"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7pPr>
            <a:lvl8pPr lvl="7"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8pPr>
            <a:lvl9pPr lvl="8" rtl="0">
              <a:spcBef>
                <a:spcPts val="0"/>
              </a:spcBef>
              <a:spcAft>
                <a:spcPts val="0"/>
              </a:spcAft>
              <a:buClr>
                <a:schemeClr val="lt1"/>
              </a:buClr>
              <a:buSzPts val="3200"/>
              <a:buFont typeface="Lexend Deca"/>
              <a:buNone/>
              <a:defRPr b="1" sz="3200">
                <a:solidFill>
                  <a:schemeClr val="lt1"/>
                </a:solidFill>
                <a:latin typeface="Lexend Deca"/>
                <a:ea typeface="Lexend Deca"/>
                <a:cs typeface="Lexend Deca"/>
                <a:sym typeface="Lexend Deca"/>
              </a:defRPr>
            </a:lvl9pPr>
          </a:lstStyle>
          <a:p/>
        </p:txBody>
      </p:sp>
      <p:sp>
        <p:nvSpPr>
          <p:cNvPr id="52" name="Google Shape;52;p13"/>
          <p:cNvSpPr txBox="1"/>
          <p:nvPr>
            <p:ph idx="1" type="body"/>
          </p:nvPr>
        </p:nvSpPr>
        <p:spPr>
          <a:xfrm>
            <a:off x="580550" y="1352550"/>
            <a:ext cx="6014400" cy="3161700"/>
          </a:xfrm>
          <a:prstGeom prst="rect">
            <a:avLst/>
          </a:prstGeom>
          <a:noFill/>
          <a:ln>
            <a:noFill/>
          </a:ln>
        </p:spPr>
        <p:txBody>
          <a:bodyPr anchorCtr="0" anchor="t" bIns="0" lIns="0" spcFirstLastPara="1" rIns="0" wrap="square" tIns="0">
            <a:noAutofit/>
          </a:bodyPr>
          <a:lstStyle>
            <a:lvl1pPr indent="-342900" lvl="0" marL="457200" rtl="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indent="-381000" lvl="1" marL="914400" rtl="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indent="-381000" lvl="2" marL="1371600" rtl="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indent="-381000" lvl="3" marL="18288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indent="-381000" lvl="4" marL="22860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indent="-381000" lvl="5" marL="27432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indent="-381000" lvl="6" marL="32004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indent="-381000" lvl="7" marL="36576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indent="-381000" lvl="8" marL="4114800" rtl="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p:txBody>
      </p:sp>
      <p:sp>
        <p:nvSpPr>
          <p:cNvPr id="53" name="Google Shape;53;p1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rtl="0" algn="r">
              <a:buNone/>
              <a:defRPr sz="1300">
                <a:solidFill>
                  <a:schemeClr val="lt1"/>
                </a:solidFill>
                <a:latin typeface="Lexend Deca"/>
                <a:ea typeface="Lexend Deca"/>
                <a:cs typeface="Lexend Deca"/>
                <a:sym typeface="Lexend Deca"/>
              </a:defRPr>
            </a:lvl1pPr>
            <a:lvl2pPr lvl="1" rtl="0" algn="r">
              <a:buNone/>
              <a:defRPr sz="1300">
                <a:solidFill>
                  <a:schemeClr val="lt1"/>
                </a:solidFill>
                <a:latin typeface="Lexend Deca"/>
                <a:ea typeface="Lexend Deca"/>
                <a:cs typeface="Lexend Deca"/>
                <a:sym typeface="Lexend Deca"/>
              </a:defRPr>
            </a:lvl2pPr>
            <a:lvl3pPr lvl="2" rtl="0" algn="r">
              <a:buNone/>
              <a:defRPr sz="1300">
                <a:solidFill>
                  <a:schemeClr val="lt1"/>
                </a:solidFill>
                <a:latin typeface="Lexend Deca"/>
                <a:ea typeface="Lexend Deca"/>
                <a:cs typeface="Lexend Deca"/>
                <a:sym typeface="Lexend Deca"/>
              </a:defRPr>
            </a:lvl3pPr>
            <a:lvl4pPr lvl="3" rtl="0" algn="r">
              <a:buNone/>
              <a:defRPr sz="1300">
                <a:solidFill>
                  <a:schemeClr val="lt1"/>
                </a:solidFill>
                <a:latin typeface="Lexend Deca"/>
                <a:ea typeface="Lexend Deca"/>
                <a:cs typeface="Lexend Deca"/>
                <a:sym typeface="Lexend Deca"/>
              </a:defRPr>
            </a:lvl4pPr>
            <a:lvl5pPr lvl="4" rtl="0" algn="r">
              <a:buNone/>
              <a:defRPr sz="1300">
                <a:solidFill>
                  <a:schemeClr val="lt1"/>
                </a:solidFill>
                <a:latin typeface="Lexend Deca"/>
                <a:ea typeface="Lexend Deca"/>
                <a:cs typeface="Lexend Deca"/>
                <a:sym typeface="Lexend Deca"/>
              </a:defRPr>
            </a:lvl5pPr>
            <a:lvl6pPr lvl="5" rtl="0" algn="r">
              <a:buNone/>
              <a:defRPr sz="1300">
                <a:solidFill>
                  <a:schemeClr val="lt1"/>
                </a:solidFill>
                <a:latin typeface="Lexend Deca"/>
                <a:ea typeface="Lexend Deca"/>
                <a:cs typeface="Lexend Deca"/>
                <a:sym typeface="Lexend Deca"/>
              </a:defRPr>
            </a:lvl6pPr>
            <a:lvl7pPr lvl="6" rtl="0" algn="r">
              <a:buNone/>
              <a:defRPr sz="1300">
                <a:solidFill>
                  <a:schemeClr val="lt1"/>
                </a:solidFill>
                <a:latin typeface="Lexend Deca"/>
                <a:ea typeface="Lexend Deca"/>
                <a:cs typeface="Lexend Deca"/>
                <a:sym typeface="Lexend Deca"/>
              </a:defRPr>
            </a:lvl7pPr>
            <a:lvl8pPr lvl="7" rtl="0" algn="r">
              <a:buNone/>
              <a:defRPr sz="1300">
                <a:solidFill>
                  <a:schemeClr val="lt1"/>
                </a:solidFill>
                <a:latin typeface="Lexend Deca"/>
                <a:ea typeface="Lexend Deca"/>
                <a:cs typeface="Lexend Deca"/>
                <a:sym typeface="Lexend Deca"/>
              </a:defRPr>
            </a:lvl8pPr>
            <a:lvl9pPr lvl="8" rtl="0" algn="r">
              <a:buNone/>
              <a:defRPr sz="1300">
                <a:solidFill>
                  <a:schemeClr val="lt1"/>
                </a:solidFill>
                <a:latin typeface="Lexend Deca"/>
                <a:ea typeface="Lexend Deca"/>
                <a:cs typeface="Lexend Deca"/>
                <a:sym typeface="Lexend De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comments" Target="../comments/comment1.xml"/><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comments" Target="../comments/commen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comments" Target="../comments/commen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comments" Target="../comments/commen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comments" Target="../comments/comment6.xml"/><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hyperlink" Target="https://docs.google.com/spreadsheets/d/1m-NogCf-6fvx0T2_ebGoMWNK01ucwwDfRlX0UNfW9hQ/edit?usp=sharing" TargetMode="Externa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hyperlink" Target="https://docs.google.com/spreadsheets/d/1LHCXqU8VaKw3AwNafJBUKbinJgJt68X1DUQ9Lahc_U0/edit?usp=shar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21.png"/><Relationship Id="rId11" Type="http://schemas.openxmlformats.org/officeDocument/2006/relationships/image" Target="../media/image6.png"/><Relationship Id="rId10" Type="http://schemas.openxmlformats.org/officeDocument/2006/relationships/image" Target="../media/image19.png"/><Relationship Id="rId12" Type="http://schemas.openxmlformats.org/officeDocument/2006/relationships/image" Target="../media/image22.png"/><Relationship Id="rId9" Type="http://schemas.openxmlformats.org/officeDocument/2006/relationships/image" Target="../media/image12.png"/><Relationship Id="rId5" Type="http://schemas.openxmlformats.org/officeDocument/2006/relationships/image" Target="../media/image25.png"/><Relationship Id="rId6" Type="http://schemas.openxmlformats.org/officeDocument/2006/relationships/image" Target="../media/image18.png"/><Relationship Id="rId7" Type="http://schemas.openxmlformats.org/officeDocument/2006/relationships/image" Target="../media/image16.png"/><Relationship Id="rId8"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5"/>
          <p:cNvSpPr txBox="1"/>
          <p:nvPr>
            <p:ph type="ctrTitle"/>
          </p:nvPr>
        </p:nvSpPr>
        <p:spPr>
          <a:xfrm>
            <a:off x="685800" y="1991825"/>
            <a:ext cx="6111300" cy="115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2/4</a:t>
            </a:r>
            <a:r>
              <a:rPr lang="en"/>
              <a:t> Meeting</a:t>
            </a:r>
            <a:endParaRPr/>
          </a:p>
        </p:txBody>
      </p:sp>
      <p:pic>
        <p:nvPicPr>
          <p:cNvPr id="106" name="Google Shape;106;p25"/>
          <p:cNvPicPr preferRelativeResize="0"/>
          <p:nvPr/>
        </p:nvPicPr>
        <p:blipFill>
          <a:blip r:embed="rId3">
            <a:alphaModFix/>
          </a:blip>
          <a:stretch>
            <a:fillRect/>
          </a:stretch>
        </p:blipFill>
        <p:spPr>
          <a:xfrm>
            <a:off x="5894475" y="1050906"/>
            <a:ext cx="1782850" cy="2031750"/>
          </a:xfrm>
          <a:prstGeom prst="rect">
            <a:avLst/>
          </a:prstGeom>
          <a:noFill/>
          <a:ln>
            <a:noFill/>
          </a:ln>
        </p:spPr>
      </p:pic>
      <p:pic>
        <p:nvPicPr>
          <p:cNvPr id="107" name="Google Shape;107;p25"/>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108" name="Google Shape;108;p25"/>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109" name="Google Shape;109;p25"/>
          <p:cNvPicPr preferRelativeResize="0"/>
          <p:nvPr/>
        </p:nvPicPr>
        <p:blipFill>
          <a:blip r:embed="rId6">
            <a:alphaModFix/>
          </a:blip>
          <a:stretch>
            <a:fillRect/>
          </a:stretch>
        </p:blipFill>
        <p:spPr>
          <a:xfrm>
            <a:off x="5621692" y="4034576"/>
            <a:ext cx="586165" cy="686300"/>
          </a:xfrm>
          <a:prstGeom prst="rect">
            <a:avLst/>
          </a:prstGeom>
          <a:noFill/>
          <a:ln>
            <a:noFill/>
          </a:ln>
        </p:spPr>
      </p:pic>
      <p:pic>
        <p:nvPicPr>
          <p:cNvPr id="110" name="Google Shape;110;p25"/>
          <p:cNvPicPr preferRelativeResize="0"/>
          <p:nvPr/>
        </p:nvPicPr>
        <p:blipFill>
          <a:blip r:embed="rId7">
            <a:alphaModFix/>
          </a:blip>
          <a:stretch>
            <a:fillRect/>
          </a:stretch>
        </p:blipFill>
        <p:spPr>
          <a:xfrm>
            <a:off x="8404399" y="3624439"/>
            <a:ext cx="321850" cy="448425"/>
          </a:xfrm>
          <a:prstGeom prst="rect">
            <a:avLst/>
          </a:prstGeom>
          <a:noFill/>
          <a:ln>
            <a:noFill/>
          </a:ln>
        </p:spPr>
      </p:pic>
      <p:pic>
        <p:nvPicPr>
          <p:cNvPr id="111" name="Google Shape;111;p25"/>
          <p:cNvPicPr preferRelativeResize="0"/>
          <p:nvPr/>
        </p:nvPicPr>
        <p:blipFill>
          <a:blip r:embed="rId7">
            <a:alphaModFix/>
          </a:blip>
          <a:stretch>
            <a:fillRect/>
          </a:stretch>
        </p:blipFill>
        <p:spPr>
          <a:xfrm>
            <a:off x="8664593" y="3757882"/>
            <a:ext cx="321850" cy="448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4"/>
          <p:cNvSpPr txBox="1"/>
          <p:nvPr>
            <p:ph type="title"/>
          </p:nvPr>
        </p:nvSpPr>
        <p:spPr>
          <a:xfrm>
            <a:off x="580550" y="205975"/>
            <a:ext cx="75987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Key Takeaways</a:t>
            </a:r>
            <a:endParaRPr/>
          </a:p>
        </p:txBody>
      </p:sp>
      <p:sp>
        <p:nvSpPr>
          <p:cNvPr id="196" name="Google Shape;196;p34"/>
          <p:cNvSpPr txBox="1"/>
          <p:nvPr>
            <p:ph idx="1" type="body"/>
          </p:nvPr>
        </p:nvSpPr>
        <p:spPr>
          <a:xfrm>
            <a:off x="580550" y="1352550"/>
            <a:ext cx="7692300" cy="3161700"/>
          </a:xfrm>
          <a:prstGeom prst="rect">
            <a:avLst/>
          </a:prstGeom>
        </p:spPr>
        <p:txBody>
          <a:bodyPr anchorCtr="0" anchor="t" bIns="0" lIns="0" spcFirstLastPara="1" rIns="0" wrap="square" tIns="0">
            <a:noAutofit/>
          </a:bodyPr>
          <a:lstStyle/>
          <a:p>
            <a:pPr indent="-368300" lvl="0" marL="457200" rtl="0" algn="l">
              <a:spcBef>
                <a:spcPts val="600"/>
              </a:spcBef>
              <a:spcAft>
                <a:spcPts val="0"/>
              </a:spcAft>
              <a:buSzPts val="2200"/>
              <a:buChar char="⬡"/>
            </a:pPr>
            <a:r>
              <a:rPr lang="en" sz="2200"/>
              <a:t>Bitcoin &amp; Small Cap Stocks are moving together</a:t>
            </a:r>
            <a:endParaRPr sz="2200"/>
          </a:p>
          <a:p>
            <a:pPr indent="-368300" lvl="0" marL="457200" rtl="0" algn="l">
              <a:spcBef>
                <a:spcPts val="0"/>
              </a:spcBef>
              <a:spcAft>
                <a:spcPts val="0"/>
              </a:spcAft>
              <a:buSzPts val="2200"/>
              <a:buChar char="⬡"/>
            </a:pPr>
            <a:r>
              <a:rPr lang="en" sz="2200"/>
              <a:t>Tech Driven and Risk Sensitive</a:t>
            </a:r>
            <a:endParaRPr sz="2200"/>
          </a:p>
          <a:p>
            <a:pPr indent="-368300" lvl="0" marL="457200" rtl="0" algn="l">
              <a:spcBef>
                <a:spcPts val="0"/>
              </a:spcBef>
              <a:spcAft>
                <a:spcPts val="0"/>
              </a:spcAft>
              <a:buSzPts val="2200"/>
              <a:buChar char="⬡"/>
            </a:pPr>
            <a:r>
              <a:rPr lang="en" sz="2200"/>
              <a:t>Implications for Investors</a:t>
            </a:r>
            <a:endParaRPr sz="2200"/>
          </a:p>
          <a:p>
            <a:pPr indent="-368300" lvl="0" marL="457200" rtl="0" algn="l">
              <a:spcBef>
                <a:spcPts val="0"/>
              </a:spcBef>
              <a:spcAft>
                <a:spcPts val="0"/>
              </a:spcAft>
              <a:buSzPts val="2200"/>
              <a:buChar char="⬡"/>
            </a:pPr>
            <a:r>
              <a:rPr lang="en" sz="2200"/>
              <a:t>Future Watchlist</a:t>
            </a:r>
            <a:endParaRPr sz="2200"/>
          </a:p>
        </p:txBody>
      </p:sp>
      <p:sp>
        <p:nvSpPr>
          <p:cNvPr id="197" name="Google Shape;197;p3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5"/>
          <p:cNvSpPr txBox="1"/>
          <p:nvPr>
            <p:ph type="ctrTitle"/>
          </p:nvPr>
        </p:nvSpPr>
        <p:spPr>
          <a:xfrm>
            <a:off x="685800" y="1659550"/>
            <a:ext cx="4263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3. Case Study</a:t>
            </a:r>
            <a:endParaRPr/>
          </a:p>
        </p:txBody>
      </p:sp>
      <p:pic>
        <p:nvPicPr>
          <p:cNvPr id="203" name="Google Shape;203;p35"/>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204" name="Google Shape;204;p35"/>
          <p:cNvPicPr preferRelativeResize="0"/>
          <p:nvPr/>
        </p:nvPicPr>
        <p:blipFill>
          <a:blip r:embed="rId4">
            <a:alphaModFix/>
          </a:blip>
          <a:stretch>
            <a:fillRect/>
          </a:stretch>
        </p:blipFill>
        <p:spPr>
          <a:xfrm>
            <a:off x="5790680" y="2449022"/>
            <a:ext cx="145275" cy="423000"/>
          </a:xfrm>
          <a:prstGeom prst="rect">
            <a:avLst/>
          </a:prstGeom>
          <a:noFill/>
          <a:ln>
            <a:noFill/>
          </a:ln>
        </p:spPr>
      </p:pic>
      <p:pic>
        <p:nvPicPr>
          <p:cNvPr id="205" name="Google Shape;205;p35"/>
          <p:cNvPicPr preferRelativeResize="0"/>
          <p:nvPr/>
        </p:nvPicPr>
        <p:blipFill>
          <a:blip r:embed="rId5">
            <a:alphaModFix/>
          </a:blip>
          <a:stretch>
            <a:fillRect/>
          </a:stretch>
        </p:blipFill>
        <p:spPr>
          <a:xfrm>
            <a:off x="6336726" y="1237502"/>
            <a:ext cx="1032700" cy="1209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6"/>
          <p:cNvSpPr txBox="1"/>
          <p:nvPr>
            <p:ph type="title"/>
          </p:nvPr>
        </p:nvSpPr>
        <p:spPr>
          <a:xfrm>
            <a:off x="580550" y="205975"/>
            <a:ext cx="83856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Introduction to Crypto (The non-scammy type)</a:t>
            </a:r>
            <a:endParaRPr/>
          </a:p>
        </p:txBody>
      </p:sp>
      <p:sp>
        <p:nvSpPr>
          <p:cNvPr id="211" name="Google Shape;211;p36"/>
          <p:cNvSpPr txBox="1"/>
          <p:nvPr>
            <p:ph idx="1" type="body"/>
          </p:nvPr>
        </p:nvSpPr>
        <p:spPr>
          <a:xfrm>
            <a:off x="580550" y="1352550"/>
            <a:ext cx="7862100" cy="3161700"/>
          </a:xfrm>
          <a:prstGeom prst="rect">
            <a:avLst/>
          </a:prstGeom>
        </p:spPr>
        <p:txBody>
          <a:bodyPr anchorCtr="0" anchor="t" bIns="0" lIns="0" spcFirstLastPara="1" rIns="0" wrap="square" tIns="0">
            <a:noAutofit/>
          </a:bodyPr>
          <a:lstStyle/>
          <a:p>
            <a:pPr indent="-336550" lvl="0" marL="457200" rtl="0" algn="l">
              <a:spcBef>
                <a:spcPts val="600"/>
              </a:spcBef>
              <a:spcAft>
                <a:spcPts val="0"/>
              </a:spcAft>
              <a:buSzPts val="1700"/>
              <a:buChar char="⬡"/>
            </a:pPr>
            <a:r>
              <a:rPr lang="en" sz="1700"/>
              <a:t>Cryptocurrencies have shifted from niche digital assets to mainstream financial instruments</a:t>
            </a:r>
            <a:endParaRPr sz="1700"/>
          </a:p>
          <a:p>
            <a:pPr indent="-336550" lvl="0" marL="457200" rtl="0" algn="l">
              <a:spcBef>
                <a:spcPts val="0"/>
              </a:spcBef>
              <a:spcAft>
                <a:spcPts val="0"/>
              </a:spcAft>
              <a:buSzPts val="1700"/>
              <a:buChar char="⬡"/>
            </a:pPr>
            <a:r>
              <a:rPr lang="en" sz="1700"/>
              <a:t>Bitcoin (BTC), Ethereum (ETH), and Solana (SOL) are among the most widely adopted</a:t>
            </a:r>
            <a:endParaRPr sz="1700"/>
          </a:p>
          <a:p>
            <a:pPr indent="-336550" lvl="0" marL="457200" rtl="0" algn="l">
              <a:spcBef>
                <a:spcPts val="0"/>
              </a:spcBef>
              <a:spcAft>
                <a:spcPts val="0"/>
              </a:spcAft>
              <a:buSzPts val="1700"/>
              <a:buChar char="⬡"/>
            </a:pPr>
            <a:r>
              <a:rPr lang="en" sz="1700"/>
              <a:t>Traditional banks are increasingly offering crypto-related services</a:t>
            </a:r>
            <a:endParaRPr sz="1700"/>
          </a:p>
          <a:p>
            <a:pPr indent="-336550" lvl="0" marL="457200" rtl="0" algn="l">
              <a:spcBef>
                <a:spcPts val="0"/>
              </a:spcBef>
              <a:spcAft>
                <a:spcPts val="0"/>
              </a:spcAft>
              <a:buSzPts val="1700"/>
              <a:buChar char="⬡"/>
            </a:pPr>
            <a:r>
              <a:rPr lang="en" sz="1700"/>
              <a:t>This trend reflects growing demand and evolving regulatory acceptance</a:t>
            </a:r>
            <a:endParaRPr sz="1700"/>
          </a:p>
        </p:txBody>
      </p:sp>
      <p:pic>
        <p:nvPicPr>
          <p:cNvPr id="212" name="Google Shape;212;p36"/>
          <p:cNvPicPr preferRelativeResize="0"/>
          <p:nvPr/>
        </p:nvPicPr>
        <p:blipFill>
          <a:blip r:embed="rId4">
            <a:alphaModFix/>
          </a:blip>
          <a:stretch>
            <a:fillRect/>
          </a:stretch>
        </p:blipFill>
        <p:spPr>
          <a:xfrm>
            <a:off x="869275" y="3443625"/>
            <a:ext cx="1221276" cy="1221276"/>
          </a:xfrm>
          <a:prstGeom prst="rect">
            <a:avLst/>
          </a:prstGeom>
          <a:noFill/>
          <a:ln>
            <a:noFill/>
          </a:ln>
        </p:spPr>
      </p:pic>
      <p:pic>
        <p:nvPicPr>
          <p:cNvPr id="213" name="Google Shape;213;p36"/>
          <p:cNvPicPr preferRelativeResize="0"/>
          <p:nvPr/>
        </p:nvPicPr>
        <p:blipFill>
          <a:blip r:embed="rId5">
            <a:alphaModFix/>
          </a:blip>
          <a:stretch>
            <a:fillRect/>
          </a:stretch>
        </p:blipFill>
        <p:spPr>
          <a:xfrm>
            <a:off x="7014275" y="3340075"/>
            <a:ext cx="1428375" cy="1428375"/>
          </a:xfrm>
          <a:prstGeom prst="rect">
            <a:avLst/>
          </a:prstGeom>
          <a:noFill/>
          <a:ln>
            <a:noFill/>
          </a:ln>
        </p:spPr>
      </p:pic>
      <p:pic>
        <p:nvPicPr>
          <p:cNvPr id="214" name="Google Shape;214;p36"/>
          <p:cNvPicPr preferRelativeResize="0"/>
          <p:nvPr/>
        </p:nvPicPr>
        <p:blipFill>
          <a:blip r:embed="rId6">
            <a:alphaModFix/>
          </a:blip>
          <a:stretch>
            <a:fillRect/>
          </a:stretch>
        </p:blipFill>
        <p:spPr>
          <a:xfrm>
            <a:off x="3811700" y="3313550"/>
            <a:ext cx="1481426" cy="14814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7"/>
          <p:cNvSpPr txBox="1"/>
          <p:nvPr>
            <p:ph type="title"/>
          </p:nvPr>
        </p:nvSpPr>
        <p:spPr>
          <a:xfrm>
            <a:off x="580550" y="205975"/>
            <a:ext cx="83856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700"/>
              <a:t>Proof of Work, Proof of Stake, Proof of History</a:t>
            </a:r>
            <a:endParaRPr sz="2700"/>
          </a:p>
        </p:txBody>
      </p:sp>
      <p:sp>
        <p:nvSpPr>
          <p:cNvPr id="220" name="Google Shape;220;p37"/>
          <p:cNvSpPr txBox="1"/>
          <p:nvPr>
            <p:ph idx="1" type="body"/>
          </p:nvPr>
        </p:nvSpPr>
        <p:spPr>
          <a:xfrm>
            <a:off x="580550" y="1200150"/>
            <a:ext cx="7862100" cy="3161700"/>
          </a:xfrm>
          <a:prstGeom prst="rect">
            <a:avLst/>
          </a:prstGeom>
        </p:spPr>
        <p:txBody>
          <a:bodyPr anchorCtr="0" anchor="t" bIns="0" lIns="0" spcFirstLastPara="1" rIns="0" wrap="square" tIns="0">
            <a:noAutofit/>
          </a:bodyPr>
          <a:lstStyle/>
          <a:p>
            <a:pPr indent="-330200" lvl="0" marL="457200" rtl="0" algn="l">
              <a:spcBef>
                <a:spcPts val="600"/>
              </a:spcBef>
              <a:spcAft>
                <a:spcPts val="0"/>
              </a:spcAft>
              <a:buSzPts val="1600"/>
              <a:buChar char="⬡"/>
            </a:pPr>
            <a:r>
              <a:rPr lang="en" sz="1600"/>
              <a:t>Proof of Work (PoW)</a:t>
            </a:r>
            <a:endParaRPr sz="1600"/>
          </a:p>
          <a:p>
            <a:pPr indent="-317500" lvl="1" marL="914400" rtl="0" algn="l">
              <a:spcBef>
                <a:spcPts val="0"/>
              </a:spcBef>
              <a:spcAft>
                <a:spcPts val="0"/>
              </a:spcAft>
              <a:buSzPts val="1400"/>
              <a:buChar char="∙"/>
            </a:pPr>
            <a:r>
              <a:rPr lang="en" sz="1400"/>
              <a:t>Mining-based consensus: Nodes solve complex puzzles to validate transactions (e.g., Bitcoin).</a:t>
            </a:r>
            <a:endParaRPr sz="1400"/>
          </a:p>
          <a:p>
            <a:pPr indent="-317500" lvl="1" marL="914400" rtl="0" algn="l">
              <a:spcBef>
                <a:spcPts val="0"/>
              </a:spcBef>
              <a:spcAft>
                <a:spcPts val="0"/>
              </a:spcAft>
              <a:buSzPts val="1400"/>
              <a:buChar char="∙"/>
            </a:pPr>
            <a:r>
              <a:rPr lang="en" sz="1400"/>
              <a:t>Secure but energy-intensive: Requires high computational power, making it slow and costly.</a:t>
            </a:r>
            <a:endParaRPr sz="1400"/>
          </a:p>
          <a:p>
            <a:pPr indent="-330200" lvl="0" marL="457200" rtl="0" algn="l">
              <a:spcBef>
                <a:spcPts val="0"/>
              </a:spcBef>
              <a:spcAft>
                <a:spcPts val="0"/>
              </a:spcAft>
              <a:buSzPts val="1600"/>
              <a:buChar char="⬡"/>
            </a:pPr>
            <a:r>
              <a:rPr lang="en" sz="1600"/>
              <a:t>Proof of Stake (PoS)</a:t>
            </a:r>
            <a:endParaRPr sz="1600"/>
          </a:p>
          <a:p>
            <a:pPr indent="-317500" lvl="1" marL="914400" rtl="0" algn="l">
              <a:spcBef>
                <a:spcPts val="0"/>
              </a:spcBef>
              <a:spcAft>
                <a:spcPts val="0"/>
              </a:spcAft>
              <a:buSzPts val="1400"/>
              <a:buChar char="∙"/>
            </a:pPr>
            <a:r>
              <a:rPr lang="en" sz="1400"/>
              <a:t>Validator-based consensus: Users stake crypto to validate transactions instead of mining (e.g., Ethereum).</a:t>
            </a:r>
            <a:endParaRPr sz="1400"/>
          </a:p>
          <a:p>
            <a:pPr indent="-317500" lvl="1" marL="914400" rtl="0" algn="l">
              <a:spcBef>
                <a:spcPts val="0"/>
              </a:spcBef>
              <a:spcAft>
                <a:spcPts val="0"/>
              </a:spcAft>
              <a:buSzPts val="1400"/>
              <a:buChar char="∙"/>
            </a:pPr>
            <a:r>
              <a:rPr lang="en" sz="1400"/>
              <a:t>Energy-efficient and scalable: Faster and cheaper than PoW, reducing environmental impact.</a:t>
            </a:r>
            <a:endParaRPr sz="1400"/>
          </a:p>
          <a:p>
            <a:pPr indent="-330200" lvl="0" marL="457200" rtl="0" algn="l">
              <a:spcBef>
                <a:spcPts val="0"/>
              </a:spcBef>
              <a:spcAft>
                <a:spcPts val="0"/>
              </a:spcAft>
              <a:buSzPts val="1600"/>
              <a:buChar char="⬡"/>
            </a:pPr>
            <a:r>
              <a:rPr lang="en" sz="1600"/>
              <a:t>Proof of History (PoH) (a type of PoS)</a:t>
            </a:r>
            <a:endParaRPr sz="1600"/>
          </a:p>
          <a:p>
            <a:pPr indent="-317500" lvl="1" marL="914400" rtl="0" algn="l">
              <a:spcBef>
                <a:spcPts val="0"/>
              </a:spcBef>
              <a:spcAft>
                <a:spcPts val="0"/>
              </a:spcAft>
              <a:buSzPts val="1400"/>
              <a:buChar char="∙"/>
            </a:pPr>
            <a:r>
              <a:rPr lang="en" sz="1400"/>
              <a:t>Cryptographic timestamping: Orders transactions before validation, improving efficiency (e.g., Solana).</a:t>
            </a:r>
            <a:endParaRPr sz="1400"/>
          </a:p>
          <a:p>
            <a:pPr indent="-317500" lvl="1" marL="914400" rtl="0" algn="l">
              <a:spcBef>
                <a:spcPts val="0"/>
              </a:spcBef>
              <a:spcAft>
                <a:spcPts val="0"/>
              </a:spcAft>
              <a:buSzPts val="1400"/>
              <a:buChar char="∙"/>
            </a:pPr>
            <a:r>
              <a:rPr lang="en" sz="1400"/>
              <a:t>High-speed and scalable: Reduces network congestion, but faces stability concerns.</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8"/>
          <p:cNvSpPr txBox="1"/>
          <p:nvPr>
            <p:ph type="title"/>
          </p:nvPr>
        </p:nvSpPr>
        <p:spPr>
          <a:xfrm>
            <a:off x="580550" y="205975"/>
            <a:ext cx="83856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Bitcoin, Ethereum, and Solana</a:t>
            </a:r>
            <a:endParaRPr/>
          </a:p>
        </p:txBody>
      </p:sp>
      <p:graphicFrame>
        <p:nvGraphicFramePr>
          <p:cNvPr id="226" name="Google Shape;226;p38"/>
          <p:cNvGraphicFramePr/>
          <p:nvPr/>
        </p:nvGraphicFramePr>
        <p:xfrm>
          <a:off x="429950" y="1074125"/>
          <a:ext cx="3000000" cy="3000000"/>
        </p:xfrm>
        <a:graphic>
          <a:graphicData uri="http://schemas.openxmlformats.org/drawingml/2006/table">
            <a:tbl>
              <a:tblPr>
                <a:noFill/>
                <a:tableStyleId>{22C64032-4B31-40D3-A131-DCD4AD537065}</a:tableStyleId>
              </a:tblPr>
              <a:tblGrid>
                <a:gridCol w="1219200"/>
                <a:gridCol w="2171700"/>
                <a:gridCol w="2581275"/>
                <a:gridCol w="2562225"/>
              </a:tblGrid>
              <a:tr h="190500">
                <a:tc>
                  <a:txBody>
                    <a:bodyPr/>
                    <a:lstStyle/>
                    <a:p>
                      <a:pPr indent="0" lvl="0" marL="0" rtl="0" algn="ctr">
                        <a:lnSpc>
                          <a:spcPct val="115000"/>
                        </a:lnSpc>
                        <a:spcBef>
                          <a:spcPts val="0"/>
                        </a:spcBef>
                        <a:spcAft>
                          <a:spcPts val="0"/>
                        </a:spcAft>
                        <a:buNone/>
                      </a:pPr>
                      <a:r>
                        <a:rPr lang="en" sz="1100">
                          <a:solidFill>
                            <a:schemeClr val="lt1"/>
                          </a:solidFill>
                          <a:latin typeface="Lexend Deca Medium"/>
                          <a:ea typeface="Lexend Deca Medium"/>
                          <a:cs typeface="Lexend Deca Medium"/>
                          <a:sym typeface="Lexend Deca Medium"/>
                        </a:rPr>
                        <a:t>Feature</a:t>
                      </a:r>
                      <a:endParaRPr sz="1100">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solidFill>
                            <a:schemeClr val="lt1"/>
                          </a:solidFill>
                          <a:latin typeface="Lexend Deca Medium"/>
                          <a:ea typeface="Lexend Deca Medium"/>
                          <a:cs typeface="Lexend Deca Medium"/>
                          <a:sym typeface="Lexend Deca Medium"/>
                        </a:rPr>
                        <a:t>Bitcoin (BTC)</a:t>
                      </a:r>
                      <a:endParaRPr sz="1100">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solidFill>
                            <a:schemeClr val="lt1"/>
                          </a:solidFill>
                          <a:latin typeface="Lexend Deca Medium"/>
                          <a:ea typeface="Lexend Deca Medium"/>
                          <a:cs typeface="Lexend Deca Medium"/>
                          <a:sym typeface="Lexend Deca Medium"/>
                        </a:rPr>
                        <a:t>Ethereum (ETH)</a:t>
                      </a:r>
                      <a:endParaRPr sz="1100">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solidFill>
                            <a:schemeClr val="lt1"/>
                          </a:solidFill>
                          <a:latin typeface="Lexend Deca Medium"/>
                          <a:ea typeface="Lexend Deca Medium"/>
                          <a:cs typeface="Lexend Deca Medium"/>
                          <a:sym typeface="Lexend Deca Medium"/>
                        </a:rPr>
                        <a:t>Solana (SOL)</a:t>
                      </a:r>
                      <a:endParaRPr sz="1100">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90500">
                <a:tc>
                  <a:txBody>
                    <a:bodyPr/>
                    <a:lstStyle/>
                    <a:p>
                      <a:pPr indent="0" lvl="0" marL="0" rtl="0" algn="l">
                        <a:spcBef>
                          <a:spcPts val="0"/>
                        </a:spcBef>
                        <a:spcAft>
                          <a:spcPts val="0"/>
                        </a:spcAft>
                        <a:buNone/>
                      </a:pPr>
                      <a:r>
                        <a:rPr lang="en" sz="1100">
                          <a:solidFill>
                            <a:schemeClr val="lt1"/>
                          </a:solidFill>
                          <a:latin typeface="Lexend Deca Medium"/>
                          <a:ea typeface="Lexend Deca Medium"/>
                          <a:cs typeface="Lexend Deca Medium"/>
                          <a:sym typeface="Lexend Deca Medium"/>
                        </a:rPr>
                        <a:t>Founded</a:t>
                      </a:r>
                      <a:endParaRPr sz="1100">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2009 (Satoshi Nakamoto)</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2015 (Vitalik Buterin)</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2020 (Anatoly Yakovenko)</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90500">
                <a:tc>
                  <a:txBody>
                    <a:bodyPr/>
                    <a:lstStyle/>
                    <a:p>
                      <a:pPr indent="0" lvl="0" marL="0" rtl="0" algn="l">
                        <a:spcBef>
                          <a:spcPts val="0"/>
                        </a:spcBef>
                        <a:spcAft>
                          <a:spcPts val="0"/>
                        </a:spcAft>
                        <a:buNone/>
                      </a:pPr>
                      <a:r>
                        <a:rPr lang="en" sz="1100">
                          <a:solidFill>
                            <a:schemeClr val="lt1"/>
                          </a:solidFill>
                          <a:latin typeface="Lexend Deca Medium"/>
                          <a:ea typeface="Lexend Deca Medium"/>
                          <a:cs typeface="Lexend Deca Medium"/>
                          <a:sym typeface="Lexend Deca Medium"/>
                        </a:rPr>
                        <a:t>Consensus</a:t>
                      </a:r>
                      <a:endParaRPr sz="1100">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Proof of Work (PoW)</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Proof of Stake (PoS) &amp; Smart Contracts</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Proof of History (PoH) &amp; PoS</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90500">
                <a:tc>
                  <a:txBody>
                    <a:bodyPr/>
                    <a:lstStyle/>
                    <a:p>
                      <a:pPr indent="0" lvl="0" marL="0" rtl="0" algn="l">
                        <a:spcBef>
                          <a:spcPts val="0"/>
                        </a:spcBef>
                        <a:spcAft>
                          <a:spcPts val="0"/>
                        </a:spcAft>
                        <a:buNone/>
                      </a:pPr>
                      <a:r>
                        <a:rPr lang="en" sz="1100">
                          <a:solidFill>
                            <a:schemeClr val="lt1"/>
                          </a:solidFill>
                          <a:latin typeface="Lexend Deca Medium"/>
                          <a:ea typeface="Lexend Deca Medium"/>
                          <a:cs typeface="Lexend Deca Medium"/>
                          <a:sym typeface="Lexend Deca Medium"/>
                        </a:rPr>
                        <a:t>Primary Use</a:t>
                      </a:r>
                      <a:endParaRPr sz="1100">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Digital Gold, Store of Value</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Smart Contracts, DeFi, NFTs</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High-Speed Smart Contracts, DeFi, NFTs</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90500">
                <a:tc>
                  <a:txBody>
                    <a:bodyPr/>
                    <a:lstStyle/>
                    <a:p>
                      <a:pPr indent="0" lvl="0" marL="0" rtl="0" algn="l">
                        <a:spcBef>
                          <a:spcPts val="0"/>
                        </a:spcBef>
                        <a:spcAft>
                          <a:spcPts val="0"/>
                        </a:spcAft>
                        <a:buNone/>
                      </a:pPr>
                      <a:r>
                        <a:rPr lang="en" sz="1100">
                          <a:solidFill>
                            <a:schemeClr val="lt1"/>
                          </a:solidFill>
                          <a:latin typeface="Lexend Deca Medium"/>
                          <a:ea typeface="Lexend Deca Medium"/>
                          <a:cs typeface="Lexend Deca Medium"/>
                          <a:sym typeface="Lexend Deca Medium"/>
                        </a:rPr>
                        <a:t>Transaction Speed</a:t>
                      </a:r>
                      <a:endParaRPr sz="1100">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~7 TPS</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~30 TPS</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~65,000 TPS</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90500">
                <a:tc>
                  <a:txBody>
                    <a:bodyPr/>
                    <a:lstStyle/>
                    <a:p>
                      <a:pPr indent="0" lvl="0" marL="0" rtl="0" algn="l">
                        <a:spcBef>
                          <a:spcPts val="0"/>
                        </a:spcBef>
                        <a:spcAft>
                          <a:spcPts val="0"/>
                        </a:spcAft>
                        <a:buNone/>
                      </a:pPr>
                      <a:r>
                        <a:rPr lang="en" sz="1100">
                          <a:solidFill>
                            <a:schemeClr val="lt1"/>
                          </a:solidFill>
                          <a:latin typeface="Lexend Deca Medium"/>
                          <a:ea typeface="Lexend Deca Medium"/>
                          <a:cs typeface="Lexend Deca Medium"/>
                          <a:sym typeface="Lexend Deca Medium"/>
                        </a:rPr>
                        <a:t>Scalability</a:t>
                      </a:r>
                      <a:endParaRPr sz="1100">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Limited (Lightning Network helps)</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Moderate (Layer 2 solutions like Rollups)</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High (Built-in scalability)</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90500">
                <a:tc>
                  <a:txBody>
                    <a:bodyPr/>
                    <a:lstStyle/>
                    <a:p>
                      <a:pPr indent="0" lvl="0" marL="0" rtl="0" algn="l">
                        <a:spcBef>
                          <a:spcPts val="0"/>
                        </a:spcBef>
                        <a:spcAft>
                          <a:spcPts val="0"/>
                        </a:spcAft>
                        <a:buNone/>
                      </a:pPr>
                      <a:r>
                        <a:rPr lang="en" sz="1100">
                          <a:solidFill>
                            <a:schemeClr val="lt1"/>
                          </a:solidFill>
                          <a:latin typeface="Lexend Deca Medium"/>
                          <a:ea typeface="Lexend Deca Medium"/>
                          <a:cs typeface="Lexend Deca Medium"/>
                          <a:sym typeface="Lexend Deca Medium"/>
                        </a:rPr>
                        <a:t>Fees</a:t>
                      </a:r>
                      <a:endParaRPr sz="1100">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High, varies</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Medium, can spike in congestion</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Low</a:t>
                      </a:r>
                      <a:endParaRPr>
                        <a:solidFill>
                          <a:schemeClr val="lt1"/>
                        </a:solidFill>
                        <a:latin typeface="Lexend Deca Medium"/>
                        <a:ea typeface="Lexend Deca Medium"/>
                        <a:cs typeface="Lexend Deca Medium"/>
                        <a:sym typeface="Lexend Deca Medium"/>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9"/>
          <p:cNvSpPr txBox="1"/>
          <p:nvPr>
            <p:ph type="title"/>
          </p:nvPr>
        </p:nvSpPr>
        <p:spPr>
          <a:xfrm>
            <a:off x="580550" y="205975"/>
            <a:ext cx="83856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Bitcoin, Ethereum, and Solana (cont.)</a:t>
            </a:r>
            <a:endParaRPr sz="2700"/>
          </a:p>
        </p:txBody>
      </p:sp>
      <p:graphicFrame>
        <p:nvGraphicFramePr>
          <p:cNvPr id="232" name="Google Shape;232;p39"/>
          <p:cNvGraphicFramePr/>
          <p:nvPr/>
        </p:nvGraphicFramePr>
        <p:xfrm>
          <a:off x="393700" y="1520575"/>
          <a:ext cx="3000000" cy="3000000"/>
        </p:xfrm>
        <a:graphic>
          <a:graphicData uri="http://schemas.openxmlformats.org/drawingml/2006/table">
            <a:tbl>
              <a:tblPr>
                <a:noFill/>
                <a:tableStyleId>{CEE257CC-5D01-4586-BD81-64C4CF909B27}</a:tableStyleId>
              </a:tblPr>
              <a:tblGrid>
                <a:gridCol w="1701925"/>
                <a:gridCol w="3142575"/>
                <a:gridCol w="3541100"/>
              </a:tblGrid>
              <a:tr h="381000">
                <a:tc>
                  <a:txBody>
                    <a:bodyPr/>
                    <a:lstStyle/>
                    <a:p>
                      <a:pPr indent="0" lvl="0" marL="0" rtl="0" algn="l">
                        <a:spcBef>
                          <a:spcPts val="0"/>
                        </a:spcBef>
                        <a:spcAft>
                          <a:spcPts val="0"/>
                        </a:spcAft>
                        <a:buNone/>
                      </a:pPr>
                      <a:r>
                        <a:rPr b="1" lang="en">
                          <a:solidFill>
                            <a:schemeClr val="lt1"/>
                          </a:solidFill>
                          <a:latin typeface="Lexend Deca"/>
                          <a:ea typeface="Lexend Deca"/>
                          <a:cs typeface="Lexend Deca"/>
                          <a:sym typeface="Lexend Deca"/>
                        </a:rPr>
                        <a:t>Blockchain</a:t>
                      </a:r>
                      <a:endParaRPr b="1">
                        <a:solidFill>
                          <a:schemeClr val="lt1"/>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Advantages</a:t>
                      </a:r>
                      <a:endParaRPr>
                        <a:solidFill>
                          <a:schemeClr val="lt1"/>
                        </a:solidFill>
                        <a:latin typeface="Lexend Deca Medium"/>
                        <a:ea typeface="Lexend Deca Medium"/>
                        <a:cs typeface="Lexend Deca Medium"/>
                        <a:sym typeface="Lexend Deca Medium"/>
                      </a:endParaRPr>
                    </a:p>
                  </a:txBody>
                  <a:tcPr marT="91425" marB="91425" marR="91425" marL="91425"/>
                </a:tc>
                <a:tc>
                  <a:txBody>
                    <a:bodyPr/>
                    <a:lstStyle/>
                    <a:p>
                      <a:pPr indent="0" lvl="0" marL="0" rtl="0" algn="l">
                        <a:spcBef>
                          <a:spcPts val="0"/>
                        </a:spcBef>
                        <a:spcAft>
                          <a:spcPts val="0"/>
                        </a:spcAft>
                        <a:buNone/>
                      </a:pPr>
                      <a:r>
                        <a:rPr lang="en">
                          <a:solidFill>
                            <a:schemeClr val="lt1"/>
                          </a:solidFill>
                          <a:latin typeface="Lexend Deca Medium"/>
                          <a:ea typeface="Lexend Deca Medium"/>
                          <a:cs typeface="Lexend Deca Medium"/>
                          <a:sym typeface="Lexend Deca Medium"/>
                        </a:rPr>
                        <a:t>Disadvantages</a:t>
                      </a:r>
                      <a:endParaRPr>
                        <a:solidFill>
                          <a:schemeClr val="lt1"/>
                        </a:solidFill>
                        <a:latin typeface="Lexend Deca Medium"/>
                        <a:ea typeface="Lexend Deca Medium"/>
                        <a:cs typeface="Lexend Deca Medium"/>
                        <a:sym typeface="Lexend Deca Medium"/>
                      </a:endParaRPr>
                    </a:p>
                  </a:txBody>
                  <a:tcPr marT="91425" marB="91425" marR="91425" marL="91425"/>
                </a:tc>
              </a:tr>
              <a:tr h="381000">
                <a:tc>
                  <a:txBody>
                    <a:bodyPr/>
                    <a:lstStyle/>
                    <a:p>
                      <a:pPr indent="0" lvl="0" marL="0" rtl="0" algn="l">
                        <a:spcBef>
                          <a:spcPts val="0"/>
                        </a:spcBef>
                        <a:spcAft>
                          <a:spcPts val="0"/>
                        </a:spcAft>
                        <a:buNone/>
                      </a:pPr>
                      <a:r>
                        <a:rPr b="1" lang="en">
                          <a:solidFill>
                            <a:schemeClr val="lt1"/>
                          </a:solidFill>
                          <a:latin typeface="Lexend Deca"/>
                          <a:ea typeface="Lexend Deca"/>
                          <a:cs typeface="Lexend Deca"/>
                          <a:sym typeface="Lexend Deca"/>
                        </a:rPr>
                        <a:t>Bitcoin</a:t>
                      </a:r>
                      <a:endParaRPr b="1">
                        <a:solidFill>
                          <a:schemeClr val="lt1"/>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Most secure and decentralized</a:t>
                      </a:r>
                      <a:endParaRPr sz="1300">
                        <a:solidFill>
                          <a:schemeClr val="lt1"/>
                        </a:solidFill>
                        <a:latin typeface="Lexend Deca Medium"/>
                        <a:ea typeface="Lexend Deca Medium"/>
                        <a:cs typeface="Lexend Deca Medium"/>
                        <a:sym typeface="Lexend Deca Medium"/>
                      </a:endParaRPr>
                    </a:p>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Strong store of value</a:t>
                      </a:r>
                      <a:endParaRPr sz="1300">
                        <a:solidFill>
                          <a:schemeClr val="lt1"/>
                        </a:solidFill>
                        <a:latin typeface="Lexend Deca Medium"/>
                        <a:ea typeface="Lexend Deca Medium"/>
                        <a:cs typeface="Lexend Deca Medium"/>
                        <a:sym typeface="Lexend Deca Medium"/>
                      </a:endParaRPr>
                    </a:p>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Highly resistant to attacks</a:t>
                      </a:r>
                      <a:endParaRPr sz="1300">
                        <a:solidFill>
                          <a:schemeClr val="lt1"/>
                        </a:solidFill>
                        <a:latin typeface="Lexend Deca Medium"/>
                        <a:ea typeface="Lexend Deca Medium"/>
                        <a:cs typeface="Lexend Deca Medium"/>
                        <a:sym typeface="Lexend Deca Medium"/>
                      </a:endParaRPr>
                    </a:p>
                  </a:txBody>
                  <a:tcPr marT="91425" marB="91425" marR="91425" marL="91425"/>
                </a:tc>
                <a:tc>
                  <a:txBody>
                    <a:bodyPr/>
                    <a:lstStyle/>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Very slow (~7 TPS)</a:t>
                      </a:r>
                      <a:endParaRPr sz="1300">
                        <a:solidFill>
                          <a:schemeClr val="lt1"/>
                        </a:solidFill>
                        <a:latin typeface="Lexend Deca Medium"/>
                        <a:ea typeface="Lexend Deca Medium"/>
                        <a:cs typeface="Lexend Deca Medium"/>
                        <a:sym typeface="Lexend Deca Medium"/>
                      </a:endParaRPr>
                    </a:p>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High transaction fees</a:t>
                      </a:r>
                      <a:endParaRPr sz="1300">
                        <a:solidFill>
                          <a:schemeClr val="lt1"/>
                        </a:solidFill>
                        <a:latin typeface="Lexend Deca Medium"/>
                        <a:ea typeface="Lexend Deca Medium"/>
                        <a:cs typeface="Lexend Deca Medium"/>
                        <a:sym typeface="Lexend Deca Medium"/>
                      </a:endParaRPr>
                    </a:p>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No smart contracts</a:t>
                      </a:r>
                      <a:endParaRPr sz="1300">
                        <a:solidFill>
                          <a:schemeClr val="lt1"/>
                        </a:solidFill>
                        <a:latin typeface="Lexend Deca Medium"/>
                        <a:ea typeface="Lexend Deca Medium"/>
                        <a:cs typeface="Lexend Deca Medium"/>
                        <a:sym typeface="Lexend Deca Medium"/>
                      </a:endParaRPr>
                    </a:p>
                  </a:txBody>
                  <a:tcPr marT="91425" marB="91425" marR="91425" marL="91425"/>
                </a:tc>
              </a:tr>
              <a:tr h="381000">
                <a:tc>
                  <a:txBody>
                    <a:bodyPr/>
                    <a:lstStyle/>
                    <a:p>
                      <a:pPr indent="0" lvl="0" marL="0" rtl="0" algn="l">
                        <a:spcBef>
                          <a:spcPts val="0"/>
                        </a:spcBef>
                        <a:spcAft>
                          <a:spcPts val="0"/>
                        </a:spcAft>
                        <a:buNone/>
                      </a:pPr>
                      <a:r>
                        <a:rPr b="1" lang="en">
                          <a:solidFill>
                            <a:schemeClr val="lt1"/>
                          </a:solidFill>
                          <a:latin typeface="Lexend Deca"/>
                          <a:ea typeface="Lexend Deca"/>
                          <a:cs typeface="Lexend Deca"/>
                          <a:sym typeface="Lexend Deca"/>
                        </a:rPr>
                        <a:t>Ethereum</a:t>
                      </a:r>
                      <a:endParaRPr b="1">
                        <a:solidFill>
                          <a:schemeClr val="lt1"/>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Smart contract &amp; DeFi leader</a:t>
                      </a:r>
                      <a:endParaRPr sz="1300">
                        <a:solidFill>
                          <a:schemeClr val="lt1"/>
                        </a:solidFill>
                        <a:latin typeface="Lexend Deca Medium"/>
                        <a:ea typeface="Lexend Deca Medium"/>
                        <a:cs typeface="Lexend Deca Medium"/>
                        <a:sym typeface="Lexend Deca Medium"/>
                      </a:endParaRPr>
                    </a:p>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More energy-efficient with PoS</a:t>
                      </a:r>
                      <a:endParaRPr sz="1300">
                        <a:solidFill>
                          <a:schemeClr val="lt1"/>
                        </a:solidFill>
                        <a:latin typeface="Lexend Deca Medium"/>
                        <a:ea typeface="Lexend Deca Medium"/>
                        <a:cs typeface="Lexend Deca Medium"/>
                        <a:sym typeface="Lexend Deca Medium"/>
                      </a:endParaRPr>
                    </a:p>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Large developer community</a:t>
                      </a:r>
                      <a:endParaRPr sz="1300">
                        <a:solidFill>
                          <a:schemeClr val="lt1"/>
                        </a:solidFill>
                        <a:latin typeface="Lexend Deca Medium"/>
                        <a:ea typeface="Lexend Deca Medium"/>
                        <a:cs typeface="Lexend Deca Medium"/>
                        <a:sym typeface="Lexend Deca Medium"/>
                      </a:endParaRPr>
                    </a:p>
                  </a:txBody>
                  <a:tcPr marT="91425" marB="91425" marR="91425" marL="91425"/>
                </a:tc>
                <a:tc>
                  <a:txBody>
                    <a:bodyPr/>
                    <a:lstStyle/>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Higher fees than Solana</a:t>
                      </a:r>
                      <a:endParaRPr sz="1300">
                        <a:solidFill>
                          <a:schemeClr val="lt1"/>
                        </a:solidFill>
                        <a:latin typeface="Lexend Deca Medium"/>
                        <a:ea typeface="Lexend Deca Medium"/>
                        <a:cs typeface="Lexend Deca Medium"/>
                        <a:sym typeface="Lexend Deca Medium"/>
                      </a:endParaRPr>
                    </a:p>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Slower (~30 TPS)</a:t>
                      </a:r>
                      <a:endParaRPr sz="1300">
                        <a:solidFill>
                          <a:schemeClr val="lt1"/>
                        </a:solidFill>
                        <a:latin typeface="Lexend Deca Medium"/>
                        <a:ea typeface="Lexend Deca Medium"/>
                        <a:cs typeface="Lexend Deca Medium"/>
                        <a:sym typeface="Lexend Deca Medium"/>
                      </a:endParaRPr>
                    </a:p>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Still improving scalability</a:t>
                      </a:r>
                      <a:endParaRPr sz="1300">
                        <a:solidFill>
                          <a:schemeClr val="lt1"/>
                        </a:solidFill>
                        <a:latin typeface="Lexend Deca Medium"/>
                        <a:ea typeface="Lexend Deca Medium"/>
                        <a:cs typeface="Lexend Deca Medium"/>
                        <a:sym typeface="Lexend Deca Medium"/>
                      </a:endParaRPr>
                    </a:p>
                  </a:txBody>
                  <a:tcPr marT="91425" marB="91425" marR="91425" marL="91425"/>
                </a:tc>
              </a:tr>
              <a:tr h="381000">
                <a:tc>
                  <a:txBody>
                    <a:bodyPr/>
                    <a:lstStyle/>
                    <a:p>
                      <a:pPr indent="0" lvl="0" marL="0" rtl="0" algn="l">
                        <a:spcBef>
                          <a:spcPts val="0"/>
                        </a:spcBef>
                        <a:spcAft>
                          <a:spcPts val="0"/>
                        </a:spcAft>
                        <a:buNone/>
                      </a:pPr>
                      <a:r>
                        <a:rPr b="1" lang="en">
                          <a:solidFill>
                            <a:schemeClr val="lt1"/>
                          </a:solidFill>
                          <a:latin typeface="Lexend Deca"/>
                          <a:ea typeface="Lexend Deca"/>
                          <a:cs typeface="Lexend Deca"/>
                          <a:sym typeface="Lexend Deca"/>
                        </a:rPr>
                        <a:t>Solana</a:t>
                      </a:r>
                      <a:endParaRPr b="1">
                        <a:solidFill>
                          <a:schemeClr val="lt1"/>
                        </a:solidFill>
                        <a:latin typeface="Lexend Deca"/>
                        <a:ea typeface="Lexend Deca"/>
                        <a:cs typeface="Lexend Deca"/>
                        <a:sym typeface="Lexend Deca"/>
                      </a:endParaRPr>
                    </a:p>
                  </a:txBody>
                  <a:tcPr marT="91425" marB="91425" marR="91425" marL="91425"/>
                </a:tc>
                <a:tc>
                  <a:txBody>
                    <a:bodyPr/>
                    <a:lstStyle/>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Very fast (~65,000 TPS)</a:t>
                      </a:r>
                      <a:endParaRPr sz="1300">
                        <a:solidFill>
                          <a:schemeClr val="lt1"/>
                        </a:solidFill>
                        <a:latin typeface="Lexend Deca Medium"/>
                        <a:ea typeface="Lexend Deca Medium"/>
                        <a:cs typeface="Lexend Deca Medium"/>
                        <a:sym typeface="Lexend Deca Medium"/>
                      </a:endParaRPr>
                    </a:p>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Low fees</a:t>
                      </a:r>
                      <a:endParaRPr sz="1300">
                        <a:solidFill>
                          <a:schemeClr val="lt1"/>
                        </a:solidFill>
                        <a:latin typeface="Lexend Deca Medium"/>
                        <a:ea typeface="Lexend Deca Medium"/>
                        <a:cs typeface="Lexend Deca Medium"/>
                        <a:sym typeface="Lexend Deca Medium"/>
                      </a:endParaRPr>
                    </a:p>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Good for NFTs &amp; DeFi</a:t>
                      </a:r>
                      <a:endParaRPr sz="1300">
                        <a:solidFill>
                          <a:schemeClr val="lt1"/>
                        </a:solidFill>
                        <a:latin typeface="Lexend Deca Medium"/>
                        <a:ea typeface="Lexend Deca Medium"/>
                        <a:cs typeface="Lexend Deca Medium"/>
                        <a:sym typeface="Lexend Deca Medium"/>
                      </a:endParaRPr>
                    </a:p>
                  </a:txBody>
                  <a:tcPr marT="91425" marB="91425" marR="91425" marL="91425"/>
                </a:tc>
                <a:tc>
                  <a:txBody>
                    <a:bodyPr/>
                    <a:lstStyle/>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Less decentralized</a:t>
                      </a:r>
                      <a:endParaRPr sz="1300">
                        <a:solidFill>
                          <a:schemeClr val="lt1"/>
                        </a:solidFill>
                        <a:latin typeface="Lexend Deca Medium"/>
                        <a:ea typeface="Lexend Deca Medium"/>
                        <a:cs typeface="Lexend Deca Medium"/>
                        <a:sym typeface="Lexend Deca Medium"/>
                      </a:endParaRPr>
                    </a:p>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Network outages</a:t>
                      </a:r>
                      <a:endParaRPr sz="1300">
                        <a:solidFill>
                          <a:schemeClr val="lt1"/>
                        </a:solidFill>
                        <a:latin typeface="Lexend Deca Medium"/>
                        <a:ea typeface="Lexend Deca Medium"/>
                        <a:cs typeface="Lexend Deca Medium"/>
                        <a:sym typeface="Lexend Deca Medium"/>
                      </a:endParaRPr>
                    </a:p>
                    <a:p>
                      <a:pPr indent="0" lvl="0" marL="0" rtl="0" algn="l">
                        <a:spcBef>
                          <a:spcPts val="0"/>
                        </a:spcBef>
                        <a:spcAft>
                          <a:spcPts val="0"/>
                        </a:spcAft>
                        <a:buNone/>
                      </a:pPr>
                      <a:r>
                        <a:rPr lang="en" sz="1300">
                          <a:solidFill>
                            <a:schemeClr val="lt1"/>
                          </a:solidFill>
                          <a:latin typeface="Lexend Deca Medium"/>
                          <a:ea typeface="Lexend Deca Medium"/>
                          <a:cs typeface="Lexend Deca Medium"/>
                          <a:sym typeface="Lexend Deca Medium"/>
                        </a:rPr>
                        <a:t>- Validators need expensive hardware</a:t>
                      </a:r>
                      <a:endParaRPr sz="1300">
                        <a:solidFill>
                          <a:schemeClr val="lt1"/>
                        </a:solidFill>
                        <a:latin typeface="Lexend Deca Medium"/>
                        <a:ea typeface="Lexend Deca Medium"/>
                        <a:cs typeface="Lexend Deca Medium"/>
                        <a:sym typeface="Lexend Deca Medium"/>
                      </a:endParaRPr>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0"/>
          <p:cNvSpPr txBox="1"/>
          <p:nvPr>
            <p:ph type="title"/>
          </p:nvPr>
        </p:nvSpPr>
        <p:spPr>
          <a:xfrm>
            <a:off x="580550" y="205975"/>
            <a:ext cx="83856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Institutional Adoption: Crypto’s Integration into Traditional Finance</a:t>
            </a:r>
            <a:endParaRPr/>
          </a:p>
        </p:txBody>
      </p:sp>
      <p:sp>
        <p:nvSpPr>
          <p:cNvPr id="238" name="Google Shape;238;p40"/>
          <p:cNvSpPr txBox="1"/>
          <p:nvPr>
            <p:ph idx="1" type="body"/>
          </p:nvPr>
        </p:nvSpPr>
        <p:spPr>
          <a:xfrm>
            <a:off x="580550" y="1123950"/>
            <a:ext cx="7862100" cy="3365400"/>
          </a:xfrm>
          <a:prstGeom prst="rect">
            <a:avLst/>
          </a:prstGeom>
        </p:spPr>
        <p:txBody>
          <a:bodyPr anchorCtr="0" anchor="t" bIns="0" lIns="0" spcFirstLastPara="1" rIns="0" wrap="square" tIns="0">
            <a:noAutofit/>
          </a:bodyPr>
          <a:lstStyle/>
          <a:p>
            <a:pPr indent="-330200" lvl="0" marL="457200" rtl="0" algn="l">
              <a:spcBef>
                <a:spcPts val="600"/>
              </a:spcBef>
              <a:spcAft>
                <a:spcPts val="0"/>
              </a:spcAft>
              <a:buSzPts val="1600"/>
              <a:buChar char="⬡"/>
            </a:pPr>
            <a:r>
              <a:rPr lang="en" sz="1600"/>
              <a:t>Key developments:</a:t>
            </a:r>
            <a:endParaRPr sz="1600"/>
          </a:p>
          <a:p>
            <a:pPr indent="-330200" lvl="1" marL="914400" rtl="0" algn="l">
              <a:spcBef>
                <a:spcPts val="0"/>
              </a:spcBef>
              <a:spcAft>
                <a:spcPts val="0"/>
              </a:spcAft>
              <a:buSzPts val="1600"/>
              <a:buChar char="∙"/>
            </a:pPr>
            <a:r>
              <a:rPr lang="en" sz="1600"/>
              <a:t>SEC has been slowly approving more and more Bitcoin/Crypto ETFs</a:t>
            </a:r>
            <a:endParaRPr sz="1600"/>
          </a:p>
          <a:p>
            <a:pPr indent="-330200" lvl="1" marL="914400" rtl="0" algn="l">
              <a:spcBef>
                <a:spcPts val="0"/>
              </a:spcBef>
              <a:spcAft>
                <a:spcPts val="0"/>
              </a:spcAft>
              <a:buSzPts val="1600"/>
              <a:buChar char="∙"/>
            </a:pPr>
            <a:r>
              <a:rPr lang="en" sz="1600"/>
              <a:t>JPM’s and Citi’s leveraging blockchain for cross-border payments</a:t>
            </a:r>
            <a:endParaRPr sz="1600"/>
          </a:p>
          <a:p>
            <a:pPr indent="-330200" lvl="1" marL="914400" rtl="0" algn="l">
              <a:spcBef>
                <a:spcPts val="0"/>
              </a:spcBef>
              <a:spcAft>
                <a:spcPts val="0"/>
              </a:spcAft>
              <a:buSzPts val="1600"/>
              <a:buChar char="∙"/>
            </a:pPr>
            <a:r>
              <a:rPr lang="en" sz="1600"/>
              <a:t>BlackRock exploring tokenized funds and real-world asset (RWA) tokenization</a:t>
            </a:r>
            <a:endParaRPr sz="1600"/>
          </a:p>
          <a:p>
            <a:pPr indent="-330200" lvl="1" marL="914400" rtl="0" algn="l">
              <a:spcBef>
                <a:spcPts val="0"/>
              </a:spcBef>
              <a:spcAft>
                <a:spcPts val="0"/>
              </a:spcAft>
              <a:buSzPts val="1600"/>
              <a:buChar char="∙"/>
            </a:pPr>
            <a:r>
              <a:rPr lang="en" sz="1600"/>
              <a:t>4/5 of world’s central banks piloting central bank digital currencies</a:t>
            </a:r>
            <a:endParaRPr sz="1600"/>
          </a:p>
          <a:p>
            <a:pPr indent="-330200" lvl="0" marL="457200" rtl="0" algn="l">
              <a:spcBef>
                <a:spcPts val="0"/>
              </a:spcBef>
              <a:spcAft>
                <a:spcPts val="0"/>
              </a:spcAft>
              <a:buSzPts val="1600"/>
              <a:buChar char="⬡"/>
            </a:pPr>
            <a:r>
              <a:rPr lang="en" sz="1600"/>
              <a:t>Largest institutions driving adoption:</a:t>
            </a:r>
            <a:endParaRPr sz="1600"/>
          </a:p>
          <a:p>
            <a:pPr indent="-330200" lvl="1" marL="914400" rtl="0" algn="l">
              <a:spcBef>
                <a:spcPts val="0"/>
              </a:spcBef>
              <a:spcAft>
                <a:spcPts val="0"/>
              </a:spcAft>
              <a:buSzPts val="1600"/>
              <a:buChar char="∙"/>
            </a:pPr>
            <a:r>
              <a:rPr lang="en" sz="1600"/>
              <a:t>Blackrock, Fidelity, Invesco: offering crypto products and Bitcoin ETFs</a:t>
            </a:r>
            <a:endParaRPr sz="1600"/>
          </a:p>
          <a:p>
            <a:pPr indent="-330200" lvl="1" marL="914400" rtl="0" algn="l">
              <a:spcBef>
                <a:spcPts val="0"/>
              </a:spcBef>
              <a:spcAft>
                <a:spcPts val="0"/>
              </a:spcAft>
              <a:buSzPts val="1600"/>
              <a:buChar char="∙"/>
            </a:pPr>
            <a:r>
              <a:rPr lang="en" sz="1600"/>
              <a:t>Goldman Sachs &amp; JP Morgan: crypto trading desks and blockchain-based payment platforms</a:t>
            </a:r>
            <a:endParaRPr sz="1600"/>
          </a:p>
          <a:p>
            <a:pPr indent="-330200" lvl="1" marL="914400" rtl="0" algn="l">
              <a:spcBef>
                <a:spcPts val="0"/>
              </a:spcBef>
              <a:spcAft>
                <a:spcPts val="0"/>
              </a:spcAft>
              <a:buSzPts val="1600"/>
              <a:buChar char="∙"/>
            </a:pPr>
            <a:r>
              <a:rPr lang="en" sz="1600"/>
              <a:t>Mastercard &amp; Visa: integrating crypto payment solutions</a:t>
            </a:r>
            <a:endParaRPr sz="1600"/>
          </a:p>
          <a:p>
            <a:pPr indent="-330200" lvl="0" marL="457200" rtl="0" algn="l">
              <a:spcBef>
                <a:spcPts val="0"/>
              </a:spcBef>
              <a:spcAft>
                <a:spcPts val="0"/>
              </a:spcAft>
              <a:buSzPts val="1600"/>
              <a:buChar char="⬡"/>
            </a:pPr>
            <a:r>
              <a:rPr lang="en" sz="1600"/>
              <a:t>Future outlook: broader financial inclusion of cryptocurrencies and tokenization of real assets (equities, bonds, and real estate)</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1"/>
          <p:cNvSpPr txBox="1"/>
          <p:nvPr>
            <p:ph type="title"/>
          </p:nvPr>
        </p:nvSpPr>
        <p:spPr>
          <a:xfrm>
            <a:off x="580550" y="205975"/>
            <a:ext cx="83856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Challenges &amp; Risks</a:t>
            </a:r>
            <a:endParaRPr/>
          </a:p>
        </p:txBody>
      </p:sp>
      <p:sp>
        <p:nvSpPr>
          <p:cNvPr id="244" name="Google Shape;244;p41"/>
          <p:cNvSpPr txBox="1"/>
          <p:nvPr>
            <p:ph idx="1" type="body"/>
          </p:nvPr>
        </p:nvSpPr>
        <p:spPr>
          <a:xfrm>
            <a:off x="580550" y="1352550"/>
            <a:ext cx="7862100" cy="3161700"/>
          </a:xfrm>
          <a:prstGeom prst="rect">
            <a:avLst/>
          </a:prstGeom>
        </p:spPr>
        <p:txBody>
          <a:bodyPr anchorCtr="0" anchor="t" bIns="0" lIns="0" spcFirstLastPara="1" rIns="0" wrap="square" tIns="0">
            <a:noAutofit/>
          </a:bodyPr>
          <a:lstStyle/>
          <a:p>
            <a:pPr indent="-336550" lvl="0" marL="457200" rtl="0" algn="l">
              <a:spcBef>
                <a:spcPts val="600"/>
              </a:spcBef>
              <a:spcAft>
                <a:spcPts val="0"/>
              </a:spcAft>
              <a:buSzPts val="1700"/>
              <a:buChar char="⬡"/>
            </a:pPr>
            <a:r>
              <a:rPr lang="en" sz="1700"/>
              <a:t>Lack of intrinsic value</a:t>
            </a:r>
            <a:endParaRPr sz="1700"/>
          </a:p>
          <a:p>
            <a:pPr indent="0" lvl="0" marL="457200" rtl="0" algn="l">
              <a:spcBef>
                <a:spcPts val="600"/>
              </a:spcBef>
              <a:spcAft>
                <a:spcPts val="0"/>
              </a:spcAft>
              <a:buNone/>
            </a:pPr>
            <a:r>
              <a:rPr lang="en" sz="1400"/>
              <a:t>No underlying assets - most cryptocurrencies are not tied to physical commodities, cash flows, or tangible assets - no recourse</a:t>
            </a:r>
            <a:endParaRPr sz="1400"/>
          </a:p>
          <a:p>
            <a:pPr indent="-336550" lvl="0" marL="457200" rtl="0" algn="l">
              <a:spcBef>
                <a:spcPts val="600"/>
              </a:spcBef>
              <a:spcAft>
                <a:spcPts val="0"/>
              </a:spcAft>
              <a:buSzPts val="1700"/>
              <a:buChar char="⬡"/>
            </a:pPr>
            <a:r>
              <a:rPr lang="en" sz="1700"/>
              <a:t>Regulatory uncertainty</a:t>
            </a:r>
            <a:endParaRPr sz="1700"/>
          </a:p>
          <a:p>
            <a:pPr indent="0" lvl="0" marL="457200" rtl="0" algn="l">
              <a:spcBef>
                <a:spcPts val="600"/>
              </a:spcBef>
              <a:spcAft>
                <a:spcPts val="0"/>
              </a:spcAft>
              <a:buNone/>
            </a:pPr>
            <a:r>
              <a:rPr lang="en" sz="1400"/>
              <a:t>Potential legal changes, restrictions, or bans in jurisdictions may decrease value - Ripple Labs &amp; XRP ($1.3B Offering)</a:t>
            </a:r>
            <a:endParaRPr sz="1400"/>
          </a:p>
          <a:p>
            <a:pPr indent="-336550" lvl="0" marL="457200" rtl="0" algn="l">
              <a:spcBef>
                <a:spcPts val="600"/>
              </a:spcBef>
              <a:spcAft>
                <a:spcPts val="0"/>
              </a:spcAft>
              <a:buSzPts val="1700"/>
              <a:buChar char="⬡"/>
            </a:pPr>
            <a:r>
              <a:rPr lang="en" sz="1700"/>
              <a:t>Market volatility</a:t>
            </a:r>
            <a:endParaRPr sz="1700"/>
          </a:p>
          <a:p>
            <a:pPr indent="0" lvl="0" marL="457200" rtl="0" algn="l">
              <a:spcBef>
                <a:spcPts val="600"/>
              </a:spcBef>
              <a:spcAft>
                <a:spcPts val="0"/>
              </a:spcAft>
              <a:buNone/>
            </a:pPr>
            <a:r>
              <a:rPr lang="en" sz="1400"/>
              <a:t>Highly volatile, prices subject to rapid fluctuations due to regulatory news, speculation, or macroeconomic events - ~$69,000 to $97,600</a:t>
            </a:r>
            <a:endParaRPr b="1" sz="1700">
              <a:latin typeface="Muli"/>
              <a:ea typeface="Muli"/>
              <a:cs typeface="Muli"/>
              <a:sym typeface="Mul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2"/>
          <p:cNvSpPr txBox="1"/>
          <p:nvPr>
            <p:ph type="title"/>
          </p:nvPr>
        </p:nvSpPr>
        <p:spPr>
          <a:xfrm>
            <a:off x="580550" y="205975"/>
            <a:ext cx="83856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Case Study</a:t>
            </a:r>
            <a:endParaRPr/>
          </a:p>
        </p:txBody>
      </p:sp>
      <p:sp>
        <p:nvSpPr>
          <p:cNvPr id="250" name="Google Shape;250;p42"/>
          <p:cNvSpPr txBox="1"/>
          <p:nvPr>
            <p:ph idx="1" type="body"/>
          </p:nvPr>
        </p:nvSpPr>
        <p:spPr>
          <a:xfrm>
            <a:off x="580550" y="1199675"/>
            <a:ext cx="7862100" cy="3161700"/>
          </a:xfrm>
          <a:prstGeom prst="rect">
            <a:avLst/>
          </a:prstGeom>
        </p:spPr>
        <p:txBody>
          <a:bodyPr anchorCtr="0" anchor="t" bIns="0" lIns="0" spcFirstLastPara="1" rIns="0" wrap="square" tIns="0">
            <a:noAutofit/>
          </a:bodyPr>
          <a:lstStyle/>
          <a:p>
            <a:pPr indent="-349250" lvl="0" marL="457200" rtl="0" algn="l">
              <a:spcBef>
                <a:spcPts val="600"/>
              </a:spcBef>
              <a:spcAft>
                <a:spcPts val="0"/>
              </a:spcAft>
              <a:buSzPts val="1900"/>
              <a:buFont typeface="Muli"/>
              <a:buChar char="⬡"/>
            </a:pPr>
            <a:r>
              <a:rPr b="1" lang="en" sz="1500">
                <a:latin typeface="Muli"/>
                <a:ea typeface="Muli"/>
                <a:cs typeface="Muli"/>
                <a:sym typeface="Muli"/>
              </a:rPr>
              <a:t>A blockchain startup, NovaCoin, has developed a new cryptocurrency designed for seamless cross-border transactions with lower fees than traditional payment systems. The company plans to launch an Initial Coin Offering (ICO) to raise $50 million but faces regulatory uncertainty in key markets like the U.S. and Europe. Additionally, NovaCoin has no tangible assets backing its token, and its value will rely entirely on market adoption and investor confidence.</a:t>
            </a:r>
            <a:endParaRPr b="1" sz="1500">
              <a:latin typeface="Muli"/>
              <a:ea typeface="Muli"/>
              <a:cs typeface="Muli"/>
              <a:sym typeface="Muli"/>
            </a:endParaRPr>
          </a:p>
          <a:p>
            <a:pPr indent="0" lvl="0" marL="0" rtl="0" algn="l">
              <a:spcBef>
                <a:spcPts val="600"/>
              </a:spcBef>
              <a:spcAft>
                <a:spcPts val="0"/>
              </a:spcAft>
              <a:buNone/>
            </a:pPr>
            <a:r>
              <a:t/>
            </a:r>
            <a:endParaRPr b="1" sz="100">
              <a:latin typeface="Arial"/>
              <a:ea typeface="Arial"/>
              <a:cs typeface="Arial"/>
              <a:sym typeface="Arial"/>
            </a:endParaRPr>
          </a:p>
          <a:p>
            <a:pPr indent="-323850" lvl="0" marL="457200" rtl="0" algn="l">
              <a:spcBef>
                <a:spcPts val="1200"/>
              </a:spcBef>
              <a:spcAft>
                <a:spcPts val="0"/>
              </a:spcAft>
              <a:buSzPts val="1500"/>
              <a:buFont typeface="Muli"/>
              <a:buChar char="⬡"/>
            </a:pPr>
            <a:r>
              <a:rPr b="1" lang="en" sz="1500">
                <a:latin typeface="Muli"/>
                <a:ea typeface="Muli"/>
                <a:cs typeface="Muli"/>
                <a:sym typeface="Muli"/>
              </a:rPr>
              <a:t>As a financial analyst, assess the key risks NovaCoin faces in its ICO launch. How might regulatory uncertainty and the absence of underlying assets affect investor sentiment and long-term valuation? What strategies could NovaCoin implement to mitigate these risks and attract institutional investors?</a:t>
            </a:r>
            <a:endParaRPr b="1" sz="1500">
              <a:latin typeface="Muli"/>
              <a:ea typeface="Muli"/>
              <a:cs typeface="Muli"/>
              <a:sym typeface="Muli"/>
            </a:endParaRPr>
          </a:p>
          <a:p>
            <a:pPr indent="0" lvl="0" marL="457200" rtl="0" algn="l">
              <a:spcBef>
                <a:spcPts val="1200"/>
              </a:spcBef>
              <a:spcAft>
                <a:spcPts val="0"/>
              </a:spcAft>
              <a:buNone/>
            </a:pPr>
            <a:r>
              <a:t/>
            </a:r>
            <a:endParaRPr b="1" sz="1900">
              <a:latin typeface="Muli"/>
              <a:ea typeface="Muli"/>
              <a:cs typeface="Muli"/>
              <a:sym typeface="Mul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3"/>
          <p:cNvSpPr txBox="1"/>
          <p:nvPr>
            <p:ph type="ctrTitle"/>
          </p:nvPr>
        </p:nvSpPr>
        <p:spPr>
          <a:xfrm>
            <a:off x="685800" y="1659550"/>
            <a:ext cx="4263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4. Crypto Portfolio Recap</a:t>
            </a:r>
            <a:endParaRPr/>
          </a:p>
        </p:txBody>
      </p:sp>
      <p:pic>
        <p:nvPicPr>
          <p:cNvPr id="256" name="Google Shape;256;p43"/>
          <p:cNvPicPr preferRelativeResize="0"/>
          <p:nvPr/>
        </p:nvPicPr>
        <p:blipFill>
          <a:blip r:embed="rId4">
            <a:alphaModFix/>
          </a:blip>
          <a:stretch>
            <a:fillRect/>
          </a:stretch>
        </p:blipFill>
        <p:spPr>
          <a:xfrm>
            <a:off x="5722705" y="2045304"/>
            <a:ext cx="2219340" cy="1159800"/>
          </a:xfrm>
          <a:prstGeom prst="rect">
            <a:avLst/>
          </a:prstGeom>
          <a:noFill/>
          <a:ln>
            <a:noFill/>
          </a:ln>
        </p:spPr>
      </p:pic>
      <p:pic>
        <p:nvPicPr>
          <p:cNvPr id="257" name="Google Shape;257;p43"/>
          <p:cNvPicPr preferRelativeResize="0"/>
          <p:nvPr/>
        </p:nvPicPr>
        <p:blipFill>
          <a:blip r:embed="rId5">
            <a:alphaModFix/>
          </a:blip>
          <a:stretch>
            <a:fillRect/>
          </a:stretch>
        </p:blipFill>
        <p:spPr>
          <a:xfrm>
            <a:off x="5790680" y="2449022"/>
            <a:ext cx="145275" cy="423000"/>
          </a:xfrm>
          <a:prstGeom prst="rect">
            <a:avLst/>
          </a:prstGeom>
          <a:noFill/>
          <a:ln>
            <a:noFill/>
          </a:ln>
        </p:spPr>
      </p:pic>
      <p:pic>
        <p:nvPicPr>
          <p:cNvPr id="258" name="Google Shape;258;p43"/>
          <p:cNvPicPr preferRelativeResize="0"/>
          <p:nvPr/>
        </p:nvPicPr>
        <p:blipFill>
          <a:blip r:embed="rId6">
            <a:alphaModFix/>
          </a:blip>
          <a:stretch>
            <a:fillRect/>
          </a:stretch>
        </p:blipFill>
        <p:spPr>
          <a:xfrm>
            <a:off x="6336726" y="1237502"/>
            <a:ext cx="1032700" cy="1209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6"/>
          <p:cNvSpPr txBox="1"/>
          <p:nvPr>
            <p:ph type="title"/>
          </p:nvPr>
        </p:nvSpPr>
        <p:spPr>
          <a:xfrm>
            <a:off x="580550" y="205975"/>
            <a:ext cx="60144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Roadmap of the Meeting</a:t>
            </a:r>
            <a:endParaRPr/>
          </a:p>
        </p:txBody>
      </p:sp>
      <p:sp>
        <p:nvSpPr>
          <p:cNvPr id="117" name="Google Shape;117;p2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18" name="Google Shape;118;p26"/>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26"/>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lt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0" name="Google Shape;120;p26"/>
          <p:cNvGrpSpPr/>
          <p:nvPr/>
        </p:nvGrpSpPr>
        <p:grpSpPr>
          <a:xfrm>
            <a:off x="1786339" y="1703401"/>
            <a:ext cx="473400" cy="473400"/>
            <a:chOff x="1786339" y="1703401"/>
            <a:chExt cx="473400" cy="473400"/>
          </a:xfrm>
        </p:grpSpPr>
        <p:sp>
          <p:nvSpPr>
            <p:cNvPr id="121" name="Google Shape;121;p26"/>
            <p:cNvSpPr/>
            <p:nvPr/>
          </p:nvSpPr>
          <p:spPr>
            <a:xfrm rot="8100000">
              <a:off x="1855667"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6"/>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Muli"/>
                  <a:ea typeface="Muli"/>
                  <a:cs typeface="Muli"/>
                  <a:sym typeface="Muli"/>
                </a:rPr>
                <a:t>1</a:t>
              </a:r>
              <a:endParaRPr sz="600">
                <a:solidFill>
                  <a:schemeClr val="dk2"/>
                </a:solidFill>
                <a:latin typeface="Muli"/>
                <a:ea typeface="Muli"/>
                <a:cs typeface="Muli"/>
                <a:sym typeface="Muli"/>
              </a:endParaRPr>
            </a:p>
          </p:txBody>
        </p:sp>
      </p:grpSp>
      <p:grpSp>
        <p:nvGrpSpPr>
          <p:cNvPr id="123" name="Google Shape;123;p26"/>
          <p:cNvGrpSpPr/>
          <p:nvPr/>
        </p:nvGrpSpPr>
        <p:grpSpPr>
          <a:xfrm>
            <a:off x="3814414" y="1703401"/>
            <a:ext cx="473400" cy="473400"/>
            <a:chOff x="3814414" y="1703401"/>
            <a:chExt cx="473400" cy="473400"/>
          </a:xfrm>
        </p:grpSpPr>
        <p:sp>
          <p:nvSpPr>
            <p:cNvPr id="124" name="Google Shape;124;p26"/>
            <p:cNvSpPr/>
            <p:nvPr/>
          </p:nvSpPr>
          <p:spPr>
            <a:xfrm rot="8100000">
              <a:off x="3883742"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6"/>
            <p:cNvSpPr/>
            <p:nvPr/>
          </p:nvSpPr>
          <p:spPr>
            <a:xfrm>
              <a:off x="3984064"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Muli"/>
                  <a:ea typeface="Muli"/>
                  <a:cs typeface="Muli"/>
                  <a:sym typeface="Muli"/>
                </a:rPr>
                <a:t>3</a:t>
              </a:r>
              <a:endParaRPr sz="600">
                <a:solidFill>
                  <a:schemeClr val="dk2"/>
                </a:solidFill>
                <a:latin typeface="Muli"/>
                <a:ea typeface="Muli"/>
                <a:cs typeface="Muli"/>
                <a:sym typeface="Muli"/>
              </a:endParaRPr>
            </a:p>
          </p:txBody>
        </p:sp>
      </p:grpSp>
      <p:grpSp>
        <p:nvGrpSpPr>
          <p:cNvPr id="126" name="Google Shape;126;p26"/>
          <p:cNvGrpSpPr/>
          <p:nvPr/>
        </p:nvGrpSpPr>
        <p:grpSpPr>
          <a:xfrm>
            <a:off x="5842489" y="1703401"/>
            <a:ext cx="473400" cy="473400"/>
            <a:chOff x="5842489" y="1703401"/>
            <a:chExt cx="473400" cy="473400"/>
          </a:xfrm>
        </p:grpSpPr>
        <p:sp>
          <p:nvSpPr>
            <p:cNvPr id="127" name="Google Shape;127;p26"/>
            <p:cNvSpPr/>
            <p:nvPr/>
          </p:nvSpPr>
          <p:spPr>
            <a:xfrm rot="8100000">
              <a:off x="5911817" y="1772729"/>
              <a:ext cx="334744" cy="334744"/>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6"/>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Muli"/>
                  <a:ea typeface="Muli"/>
                  <a:cs typeface="Muli"/>
                  <a:sym typeface="Muli"/>
                </a:rPr>
                <a:t>5</a:t>
              </a:r>
              <a:endParaRPr sz="600">
                <a:solidFill>
                  <a:schemeClr val="dk2"/>
                </a:solidFill>
                <a:latin typeface="Muli"/>
                <a:ea typeface="Muli"/>
                <a:cs typeface="Muli"/>
                <a:sym typeface="Muli"/>
              </a:endParaRPr>
            </a:p>
          </p:txBody>
        </p:sp>
      </p:grpSp>
      <p:grpSp>
        <p:nvGrpSpPr>
          <p:cNvPr id="129" name="Google Shape;129;p26"/>
          <p:cNvGrpSpPr/>
          <p:nvPr/>
        </p:nvGrpSpPr>
        <p:grpSpPr>
          <a:xfrm>
            <a:off x="4852739" y="3576300"/>
            <a:ext cx="473400" cy="473400"/>
            <a:chOff x="4852739" y="3576300"/>
            <a:chExt cx="473400" cy="473400"/>
          </a:xfrm>
        </p:grpSpPr>
        <p:sp>
          <p:nvSpPr>
            <p:cNvPr id="130" name="Google Shape;130;p26"/>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6"/>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Muli"/>
                  <a:ea typeface="Muli"/>
                  <a:cs typeface="Muli"/>
                  <a:sym typeface="Muli"/>
                </a:rPr>
                <a:t>4</a:t>
              </a:r>
              <a:endParaRPr sz="600">
                <a:solidFill>
                  <a:schemeClr val="dk2"/>
                </a:solidFill>
                <a:latin typeface="Muli"/>
                <a:ea typeface="Muli"/>
                <a:cs typeface="Muli"/>
                <a:sym typeface="Muli"/>
              </a:endParaRPr>
            </a:p>
          </p:txBody>
        </p:sp>
      </p:grpSp>
      <p:grpSp>
        <p:nvGrpSpPr>
          <p:cNvPr id="132" name="Google Shape;132;p26"/>
          <p:cNvGrpSpPr/>
          <p:nvPr/>
        </p:nvGrpSpPr>
        <p:grpSpPr>
          <a:xfrm>
            <a:off x="2824664" y="3576300"/>
            <a:ext cx="473400" cy="473400"/>
            <a:chOff x="2824664" y="3576300"/>
            <a:chExt cx="473400" cy="473400"/>
          </a:xfrm>
        </p:grpSpPr>
        <p:sp>
          <p:nvSpPr>
            <p:cNvPr id="133" name="Google Shape;133;p26"/>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6"/>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2"/>
                  </a:solidFill>
                  <a:latin typeface="Muli"/>
                  <a:ea typeface="Muli"/>
                  <a:cs typeface="Muli"/>
                  <a:sym typeface="Muli"/>
                </a:rPr>
                <a:t>2</a:t>
              </a:r>
              <a:endParaRPr sz="600">
                <a:solidFill>
                  <a:schemeClr val="dk2"/>
                </a:solidFill>
                <a:latin typeface="Muli"/>
                <a:ea typeface="Muli"/>
                <a:cs typeface="Muli"/>
                <a:sym typeface="Muli"/>
              </a:endParaRPr>
            </a:p>
          </p:txBody>
        </p:sp>
      </p:grpSp>
      <p:sp>
        <p:nvSpPr>
          <p:cNvPr id="135" name="Google Shape;135;p26"/>
          <p:cNvSpPr txBox="1"/>
          <p:nvPr/>
        </p:nvSpPr>
        <p:spPr>
          <a:xfrm>
            <a:off x="1379850" y="11561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1200">
                <a:solidFill>
                  <a:schemeClr val="lt1"/>
                </a:solidFill>
                <a:latin typeface="Muli"/>
                <a:ea typeface="Muli"/>
                <a:cs typeface="Muli"/>
                <a:sym typeface="Muli"/>
              </a:rPr>
              <a:t>Updates</a:t>
            </a:r>
            <a:endParaRPr sz="1200">
              <a:solidFill>
                <a:schemeClr val="lt1"/>
              </a:solidFill>
              <a:latin typeface="Muli"/>
              <a:ea typeface="Muli"/>
              <a:cs typeface="Muli"/>
              <a:sym typeface="Muli"/>
            </a:endParaRPr>
          </a:p>
        </p:txBody>
      </p:sp>
      <p:sp>
        <p:nvSpPr>
          <p:cNvPr id="136" name="Google Shape;136;p26"/>
          <p:cNvSpPr txBox="1"/>
          <p:nvPr/>
        </p:nvSpPr>
        <p:spPr>
          <a:xfrm>
            <a:off x="3377205" y="11561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1200">
                <a:solidFill>
                  <a:schemeClr val="lt1"/>
                </a:solidFill>
                <a:latin typeface="Muli"/>
                <a:ea typeface="Muli"/>
                <a:cs typeface="Muli"/>
                <a:sym typeface="Muli"/>
              </a:rPr>
              <a:t>Case Study</a:t>
            </a:r>
            <a:endParaRPr sz="1200">
              <a:solidFill>
                <a:schemeClr val="lt1"/>
              </a:solidFill>
              <a:latin typeface="Muli"/>
              <a:ea typeface="Muli"/>
              <a:cs typeface="Muli"/>
              <a:sym typeface="Muli"/>
            </a:endParaRPr>
          </a:p>
        </p:txBody>
      </p:sp>
      <p:sp>
        <p:nvSpPr>
          <p:cNvPr id="137" name="Google Shape;137;p26"/>
          <p:cNvSpPr txBox="1"/>
          <p:nvPr/>
        </p:nvSpPr>
        <p:spPr>
          <a:xfrm>
            <a:off x="5436010" y="11561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1200">
                <a:solidFill>
                  <a:schemeClr val="lt1"/>
                </a:solidFill>
                <a:latin typeface="Muli"/>
                <a:ea typeface="Muli"/>
                <a:cs typeface="Muli"/>
                <a:sym typeface="Muli"/>
              </a:rPr>
              <a:t>Important forms/Links</a:t>
            </a:r>
            <a:endParaRPr sz="1200">
              <a:solidFill>
                <a:schemeClr val="lt1"/>
              </a:solidFill>
              <a:latin typeface="Muli"/>
              <a:ea typeface="Muli"/>
              <a:cs typeface="Muli"/>
              <a:sym typeface="Muli"/>
            </a:endParaRPr>
          </a:p>
        </p:txBody>
      </p:sp>
      <p:sp>
        <p:nvSpPr>
          <p:cNvPr id="138" name="Google Shape;138;p26"/>
          <p:cNvSpPr txBox="1"/>
          <p:nvPr/>
        </p:nvSpPr>
        <p:spPr>
          <a:xfrm>
            <a:off x="2418175"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1200">
                <a:solidFill>
                  <a:schemeClr val="lt1"/>
                </a:solidFill>
                <a:latin typeface="Muli"/>
                <a:ea typeface="Muli"/>
                <a:cs typeface="Muli"/>
                <a:sym typeface="Muli"/>
              </a:rPr>
              <a:t>Current Events</a:t>
            </a:r>
            <a:endParaRPr sz="1200">
              <a:solidFill>
                <a:schemeClr val="lt1"/>
              </a:solidFill>
              <a:latin typeface="Muli"/>
              <a:ea typeface="Muli"/>
              <a:cs typeface="Muli"/>
              <a:sym typeface="Muli"/>
            </a:endParaRPr>
          </a:p>
        </p:txBody>
      </p:sp>
      <p:sp>
        <p:nvSpPr>
          <p:cNvPr id="139" name="Google Shape;139;p26"/>
          <p:cNvSpPr txBox="1"/>
          <p:nvPr/>
        </p:nvSpPr>
        <p:spPr>
          <a:xfrm>
            <a:off x="4446255" y="40636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1200">
                <a:solidFill>
                  <a:schemeClr val="lt1"/>
                </a:solidFill>
                <a:latin typeface="Muli"/>
                <a:ea typeface="Muli"/>
                <a:cs typeface="Muli"/>
                <a:sym typeface="Muli"/>
              </a:rPr>
              <a:t>Portfolio Details</a:t>
            </a:r>
            <a:endParaRPr sz="1200">
              <a:solidFill>
                <a:schemeClr val="lt1"/>
              </a:solidFill>
              <a:latin typeface="Muli"/>
              <a:ea typeface="Muli"/>
              <a:cs typeface="Muli"/>
              <a:sym typeface="Mul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4"/>
          <p:cNvSpPr txBox="1"/>
          <p:nvPr>
            <p:ph type="title"/>
          </p:nvPr>
        </p:nvSpPr>
        <p:spPr>
          <a:xfrm>
            <a:off x="580550" y="129775"/>
            <a:ext cx="84486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Portfolio Recap</a:t>
            </a:r>
            <a:endParaRPr/>
          </a:p>
        </p:txBody>
      </p:sp>
      <p:sp>
        <p:nvSpPr>
          <p:cNvPr id="264" name="Google Shape;264;p44"/>
          <p:cNvSpPr txBox="1"/>
          <p:nvPr>
            <p:ph idx="1" type="body"/>
          </p:nvPr>
        </p:nvSpPr>
        <p:spPr>
          <a:xfrm>
            <a:off x="580550" y="1200150"/>
            <a:ext cx="7692300" cy="31617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sz="2000"/>
              <a:t>$5080 position in Ripple</a:t>
            </a:r>
            <a:endParaRPr sz="2000"/>
          </a:p>
          <a:p>
            <a:pPr indent="-355600" lvl="1" marL="914400" rtl="0" algn="l">
              <a:spcBef>
                <a:spcPts val="0"/>
              </a:spcBef>
              <a:spcAft>
                <a:spcPts val="0"/>
              </a:spcAft>
              <a:buSzPts val="2000"/>
              <a:buChar char="∙"/>
            </a:pPr>
            <a:r>
              <a:rPr lang="en" sz="2000"/>
              <a:t>Down </a:t>
            </a:r>
            <a:r>
              <a:rPr lang="en" sz="2000">
                <a:solidFill>
                  <a:srgbClr val="FF0000"/>
                </a:solidFill>
              </a:rPr>
              <a:t>15.33%</a:t>
            </a:r>
            <a:r>
              <a:rPr lang="en" sz="2000"/>
              <a:t> </a:t>
            </a:r>
            <a:r>
              <a:rPr lang="en" sz="2000"/>
              <a:t>since</a:t>
            </a:r>
            <a:r>
              <a:rPr lang="en" sz="2000"/>
              <a:t> (1/28)</a:t>
            </a:r>
            <a:endParaRPr sz="2000"/>
          </a:p>
          <a:p>
            <a:pPr indent="-355600" lvl="0" marL="457200" rtl="0" algn="l">
              <a:spcBef>
                <a:spcPts val="0"/>
              </a:spcBef>
              <a:spcAft>
                <a:spcPts val="0"/>
              </a:spcAft>
              <a:buSzPts val="2000"/>
              <a:buChar char="⬡"/>
            </a:pPr>
            <a:r>
              <a:rPr lang="en" sz="2000"/>
              <a:t>$3797 position in Fwog</a:t>
            </a:r>
            <a:endParaRPr sz="2000"/>
          </a:p>
          <a:p>
            <a:pPr indent="-355600" lvl="1" marL="914400" rtl="0" algn="l">
              <a:spcBef>
                <a:spcPts val="0"/>
              </a:spcBef>
              <a:spcAft>
                <a:spcPts val="0"/>
              </a:spcAft>
              <a:buSzPts val="2000"/>
              <a:buChar char="∙"/>
            </a:pPr>
            <a:r>
              <a:rPr lang="en" sz="2000"/>
              <a:t>Down </a:t>
            </a:r>
            <a:r>
              <a:rPr lang="en" sz="2000">
                <a:solidFill>
                  <a:srgbClr val="FF0000"/>
                </a:solidFill>
              </a:rPr>
              <a:t>5.08%</a:t>
            </a:r>
            <a:r>
              <a:rPr lang="en" sz="2000"/>
              <a:t> </a:t>
            </a:r>
            <a:r>
              <a:rPr lang="en" sz="2000"/>
              <a:t>since (1/28)</a:t>
            </a:r>
            <a:endParaRPr sz="2000"/>
          </a:p>
          <a:p>
            <a:pPr indent="-355600" lvl="0" marL="457200" rtl="0" algn="l">
              <a:spcBef>
                <a:spcPts val="0"/>
              </a:spcBef>
              <a:spcAft>
                <a:spcPts val="0"/>
              </a:spcAft>
              <a:buSzPts val="2000"/>
              <a:buChar char="⬡"/>
            </a:pPr>
            <a:r>
              <a:rPr lang="en" sz="2000"/>
              <a:t>$7413 position in Robinhood</a:t>
            </a:r>
            <a:endParaRPr sz="2000"/>
          </a:p>
          <a:p>
            <a:pPr indent="-355600" lvl="1" marL="914400" rtl="0" algn="l">
              <a:spcBef>
                <a:spcPts val="0"/>
              </a:spcBef>
              <a:spcAft>
                <a:spcPts val="0"/>
              </a:spcAft>
              <a:buSzPts val="2000"/>
              <a:buChar char="∙"/>
            </a:pPr>
            <a:r>
              <a:rPr lang="en" sz="2000"/>
              <a:t>Up </a:t>
            </a:r>
            <a:r>
              <a:rPr lang="en" sz="2000">
                <a:solidFill>
                  <a:srgbClr val="00FF00"/>
                </a:solidFill>
              </a:rPr>
              <a:t>7.33%</a:t>
            </a:r>
            <a:r>
              <a:rPr lang="en" sz="2000"/>
              <a:t> since (1/28)</a:t>
            </a:r>
            <a:endParaRPr sz="2000"/>
          </a:p>
          <a:p>
            <a:pPr indent="-355600" lvl="0" marL="457200" rtl="0" algn="l">
              <a:spcBef>
                <a:spcPts val="0"/>
              </a:spcBef>
              <a:spcAft>
                <a:spcPts val="0"/>
              </a:spcAft>
              <a:buSzPts val="2000"/>
              <a:buChar char="⬡"/>
            </a:pPr>
            <a:r>
              <a:rPr lang="en" sz="2000"/>
              <a:t>$5888 position in Coinbase</a:t>
            </a:r>
            <a:endParaRPr sz="2000"/>
          </a:p>
          <a:p>
            <a:pPr indent="-355600" lvl="1" marL="914400" rtl="0" algn="l">
              <a:spcBef>
                <a:spcPts val="0"/>
              </a:spcBef>
              <a:spcAft>
                <a:spcPts val="0"/>
              </a:spcAft>
              <a:buSzPts val="2000"/>
              <a:buChar char="∙"/>
            </a:pPr>
            <a:r>
              <a:rPr lang="en" sz="2000"/>
              <a:t>Down </a:t>
            </a:r>
            <a:r>
              <a:rPr lang="en" sz="2000">
                <a:solidFill>
                  <a:srgbClr val="00FF00"/>
                </a:solidFill>
              </a:rPr>
              <a:t>2.05%</a:t>
            </a:r>
            <a:r>
              <a:rPr lang="en" sz="2000"/>
              <a:t> since (1/28)</a:t>
            </a:r>
            <a:endParaRPr sz="2000"/>
          </a:p>
          <a:p>
            <a:pPr indent="-355600" lvl="0" marL="457200" rtl="0" algn="l">
              <a:spcBef>
                <a:spcPts val="0"/>
              </a:spcBef>
              <a:spcAft>
                <a:spcPts val="0"/>
              </a:spcAft>
              <a:buSzPts val="2000"/>
              <a:buChar char="⬡"/>
            </a:pPr>
            <a:r>
              <a:rPr lang="en" sz="2000"/>
              <a:t>$4176 position in Corpay</a:t>
            </a:r>
            <a:endParaRPr sz="2000"/>
          </a:p>
          <a:p>
            <a:pPr indent="-355600" lvl="1" marL="914400" rtl="0" algn="l">
              <a:spcBef>
                <a:spcPts val="0"/>
              </a:spcBef>
              <a:spcAft>
                <a:spcPts val="0"/>
              </a:spcAft>
              <a:buSzPts val="2000"/>
              <a:buChar char="∙"/>
            </a:pPr>
            <a:r>
              <a:rPr lang="en" sz="2000"/>
              <a:t>Up </a:t>
            </a:r>
            <a:r>
              <a:rPr lang="en" sz="2000">
                <a:solidFill>
                  <a:srgbClr val="00FF00"/>
                </a:solidFill>
              </a:rPr>
              <a:t>0.87%</a:t>
            </a:r>
            <a:r>
              <a:rPr lang="en" sz="2000"/>
              <a:t> since (1/28)</a:t>
            </a:r>
            <a:endParaRPr sz="2000"/>
          </a:p>
        </p:txBody>
      </p:sp>
      <p:sp>
        <p:nvSpPr>
          <p:cNvPr id="265" name="Google Shape;265;p4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5"/>
          <p:cNvSpPr txBox="1"/>
          <p:nvPr>
            <p:ph type="ctrTitle"/>
          </p:nvPr>
        </p:nvSpPr>
        <p:spPr>
          <a:xfrm>
            <a:off x="685800" y="1659550"/>
            <a:ext cx="4263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Important Forms</a:t>
            </a:r>
            <a:endParaRPr/>
          </a:p>
        </p:txBody>
      </p:sp>
      <p:pic>
        <p:nvPicPr>
          <p:cNvPr id="271" name="Google Shape;271;p45"/>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272" name="Google Shape;272;p45"/>
          <p:cNvPicPr preferRelativeResize="0"/>
          <p:nvPr/>
        </p:nvPicPr>
        <p:blipFill>
          <a:blip r:embed="rId4">
            <a:alphaModFix/>
          </a:blip>
          <a:stretch>
            <a:fillRect/>
          </a:stretch>
        </p:blipFill>
        <p:spPr>
          <a:xfrm>
            <a:off x="5790680" y="2449022"/>
            <a:ext cx="145275" cy="423000"/>
          </a:xfrm>
          <a:prstGeom prst="rect">
            <a:avLst/>
          </a:prstGeom>
          <a:noFill/>
          <a:ln>
            <a:noFill/>
          </a:ln>
        </p:spPr>
      </p:pic>
      <p:pic>
        <p:nvPicPr>
          <p:cNvPr id="273" name="Google Shape;273;p45"/>
          <p:cNvPicPr preferRelativeResize="0"/>
          <p:nvPr/>
        </p:nvPicPr>
        <p:blipFill>
          <a:blip r:embed="rId5">
            <a:alphaModFix/>
          </a:blip>
          <a:stretch>
            <a:fillRect/>
          </a:stretch>
        </p:blipFill>
        <p:spPr>
          <a:xfrm>
            <a:off x="6336726" y="1237502"/>
            <a:ext cx="1032700" cy="1209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6"/>
          <p:cNvSpPr txBox="1"/>
          <p:nvPr>
            <p:ph type="title"/>
          </p:nvPr>
        </p:nvSpPr>
        <p:spPr>
          <a:xfrm>
            <a:off x="580550" y="205975"/>
            <a:ext cx="78999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Join Our Slack For Communications</a:t>
            </a:r>
            <a:endParaRPr/>
          </a:p>
        </p:txBody>
      </p:sp>
      <p:sp>
        <p:nvSpPr>
          <p:cNvPr id="279" name="Google Shape;279;p4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80" name="Google Shape;280;p46"/>
          <p:cNvPicPr preferRelativeResize="0"/>
          <p:nvPr/>
        </p:nvPicPr>
        <p:blipFill>
          <a:blip r:embed="rId3">
            <a:alphaModFix/>
          </a:blip>
          <a:stretch>
            <a:fillRect/>
          </a:stretch>
        </p:blipFill>
        <p:spPr>
          <a:xfrm>
            <a:off x="2777900" y="1254175"/>
            <a:ext cx="3505200" cy="3495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7"/>
          <p:cNvSpPr txBox="1"/>
          <p:nvPr>
            <p:ph type="title"/>
          </p:nvPr>
        </p:nvSpPr>
        <p:spPr>
          <a:xfrm>
            <a:off x="580550" y="205975"/>
            <a:ext cx="80712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Current Events Presentation Sign-Up</a:t>
            </a:r>
            <a:endParaRPr/>
          </a:p>
        </p:txBody>
      </p:sp>
      <p:sp>
        <p:nvSpPr>
          <p:cNvPr id="286" name="Google Shape;286;p47"/>
          <p:cNvSpPr txBox="1"/>
          <p:nvPr>
            <p:ph idx="1" type="body"/>
          </p:nvPr>
        </p:nvSpPr>
        <p:spPr>
          <a:xfrm>
            <a:off x="580550" y="1063375"/>
            <a:ext cx="8071200" cy="3161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600"/>
              <a:t>This semester you all have the opportunity to sign up to present a brief, 2-5 min presentation on a current event within the FinTech space. We look forward to seeing your ideas! </a:t>
            </a:r>
            <a:endParaRPr sz="1600"/>
          </a:p>
          <a:p>
            <a:pPr indent="0" lvl="0" marL="0" rtl="0" algn="l">
              <a:spcBef>
                <a:spcPts val="600"/>
              </a:spcBef>
              <a:spcAft>
                <a:spcPts val="0"/>
              </a:spcAft>
              <a:buNone/>
            </a:pPr>
            <a:r>
              <a:rPr lang="en" sz="1600"/>
              <a:t>If interested, please use the sign-up sheet below.</a:t>
            </a:r>
            <a:endParaRPr sz="1600"/>
          </a:p>
          <a:p>
            <a:pPr indent="0" lvl="0" marL="0" rtl="0" algn="l">
              <a:spcBef>
                <a:spcPts val="600"/>
              </a:spcBef>
              <a:spcAft>
                <a:spcPts val="0"/>
              </a:spcAft>
              <a:buNone/>
            </a:pPr>
            <a:r>
              <a:rPr lang="en" sz="1600" u="sng">
                <a:solidFill>
                  <a:schemeClr val="hlink"/>
                </a:solidFill>
                <a:hlinkClick r:id="rId3"/>
              </a:rPr>
              <a:t>https://docs.google.com/spreadsheets/d/1m-NogCf-6fvx0T2_ebGoMWNK01ucwwDfRlX0UNfW9hQ/edit?usp=sharing</a:t>
            </a:r>
            <a:r>
              <a:rPr lang="en" sz="1600"/>
              <a:t> </a:t>
            </a:r>
            <a:endParaRPr sz="1600"/>
          </a:p>
          <a:p>
            <a:pPr indent="0" lvl="0" marL="0" rtl="0" algn="l">
              <a:spcBef>
                <a:spcPts val="600"/>
              </a:spcBef>
              <a:spcAft>
                <a:spcPts val="0"/>
              </a:spcAft>
              <a:buNone/>
            </a:pPr>
            <a:r>
              <a:t/>
            </a:r>
            <a:endParaRPr sz="1600"/>
          </a:p>
        </p:txBody>
      </p:sp>
      <p:pic>
        <p:nvPicPr>
          <p:cNvPr id="287" name="Google Shape;287;p47"/>
          <p:cNvPicPr preferRelativeResize="0"/>
          <p:nvPr/>
        </p:nvPicPr>
        <p:blipFill>
          <a:blip r:embed="rId4">
            <a:alphaModFix/>
          </a:blip>
          <a:stretch>
            <a:fillRect/>
          </a:stretch>
        </p:blipFill>
        <p:spPr>
          <a:xfrm>
            <a:off x="3674798" y="3053600"/>
            <a:ext cx="1794400" cy="17812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8"/>
          <p:cNvSpPr txBox="1"/>
          <p:nvPr>
            <p:ph type="title"/>
          </p:nvPr>
        </p:nvSpPr>
        <p:spPr>
          <a:xfrm>
            <a:off x="580550" y="205975"/>
            <a:ext cx="80712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Pitch Sign-Up</a:t>
            </a:r>
            <a:endParaRPr/>
          </a:p>
        </p:txBody>
      </p:sp>
      <p:sp>
        <p:nvSpPr>
          <p:cNvPr id="293" name="Google Shape;293;p48"/>
          <p:cNvSpPr txBox="1"/>
          <p:nvPr>
            <p:ph idx="1" type="body"/>
          </p:nvPr>
        </p:nvSpPr>
        <p:spPr>
          <a:xfrm>
            <a:off x="580550" y="1063375"/>
            <a:ext cx="8071200" cy="3161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sz="1600"/>
          </a:p>
          <a:p>
            <a:pPr indent="0" lvl="0" marL="0" rtl="0" algn="l">
              <a:spcBef>
                <a:spcPts val="600"/>
              </a:spcBef>
              <a:spcAft>
                <a:spcPts val="0"/>
              </a:spcAft>
              <a:buNone/>
            </a:pPr>
            <a:r>
              <a:rPr lang="en" sz="1600"/>
              <a:t>At Least 1 Pitch Required Per Semester </a:t>
            </a:r>
            <a:endParaRPr sz="1600"/>
          </a:p>
          <a:p>
            <a:pPr indent="0" lvl="0" marL="0" rtl="0" algn="l">
              <a:spcBef>
                <a:spcPts val="600"/>
              </a:spcBef>
              <a:spcAft>
                <a:spcPts val="0"/>
              </a:spcAft>
              <a:buNone/>
            </a:pPr>
            <a:r>
              <a:t/>
            </a:r>
            <a:endParaRPr sz="1600"/>
          </a:p>
          <a:p>
            <a:pPr indent="0" lvl="0" marL="0" rtl="0" algn="l">
              <a:spcBef>
                <a:spcPts val="600"/>
              </a:spcBef>
              <a:spcAft>
                <a:spcPts val="0"/>
              </a:spcAft>
              <a:buNone/>
            </a:pPr>
            <a:r>
              <a:rPr lang="en" sz="1600" u="sng">
                <a:solidFill>
                  <a:schemeClr val="hlink"/>
                </a:solidFill>
                <a:hlinkClick r:id="rId3"/>
              </a:rPr>
              <a:t>https://docs.google.com/spreadsheets/d/1LHCXqU8VaKw3AwNafJBUKbinJgJt68X1DUQ9Lahc_U0/edit?usp=sharing</a:t>
            </a:r>
            <a:r>
              <a:rPr lang="en" sz="1600"/>
              <a:t> </a:t>
            </a:r>
            <a:endParaRPr sz="1600"/>
          </a:p>
          <a:p>
            <a:pPr indent="0" lvl="0" marL="0" rtl="0" algn="l">
              <a:spcBef>
                <a:spcPts val="600"/>
              </a:spcBef>
              <a:spcAft>
                <a:spcPts val="0"/>
              </a:spcAft>
              <a:buNone/>
            </a:pPr>
            <a:r>
              <a:t/>
            </a:r>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9"/>
          <p:cNvSpPr txBox="1"/>
          <p:nvPr>
            <p:ph type="ctrTitle"/>
          </p:nvPr>
        </p:nvSpPr>
        <p:spPr>
          <a:xfrm>
            <a:off x="685800" y="1659550"/>
            <a:ext cx="4263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5</a:t>
            </a:r>
            <a:r>
              <a:rPr lang="en"/>
              <a:t>.</a:t>
            </a:r>
            <a:endParaRPr/>
          </a:p>
          <a:p>
            <a:pPr indent="0" lvl="0" marL="0" rtl="0" algn="l">
              <a:spcBef>
                <a:spcPts val="0"/>
              </a:spcBef>
              <a:spcAft>
                <a:spcPts val="0"/>
              </a:spcAft>
              <a:buNone/>
            </a:pPr>
            <a:r>
              <a:rPr lang="en"/>
              <a:t>Questions?</a:t>
            </a:r>
            <a:endParaRPr/>
          </a:p>
        </p:txBody>
      </p:sp>
      <p:pic>
        <p:nvPicPr>
          <p:cNvPr id="299" name="Google Shape;299;p49"/>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300" name="Google Shape;300;p49"/>
          <p:cNvPicPr preferRelativeResize="0"/>
          <p:nvPr/>
        </p:nvPicPr>
        <p:blipFill>
          <a:blip r:embed="rId4">
            <a:alphaModFix/>
          </a:blip>
          <a:stretch>
            <a:fillRect/>
          </a:stretch>
        </p:blipFill>
        <p:spPr>
          <a:xfrm>
            <a:off x="5790680" y="2449022"/>
            <a:ext cx="145275" cy="423000"/>
          </a:xfrm>
          <a:prstGeom prst="rect">
            <a:avLst/>
          </a:prstGeom>
          <a:noFill/>
          <a:ln>
            <a:noFill/>
          </a:ln>
        </p:spPr>
      </p:pic>
      <p:pic>
        <p:nvPicPr>
          <p:cNvPr id="301" name="Google Shape;301;p49"/>
          <p:cNvPicPr preferRelativeResize="0"/>
          <p:nvPr/>
        </p:nvPicPr>
        <p:blipFill>
          <a:blip r:embed="rId5">
            <a:alphaModFix/>
          </a:blip>
          <a:stretch>
            <a:fillRect/>
          </a:stretch>
        </p:blipFill>
        <p:spPr>
          <a:xfrm>
            <a:off x="6336726" y="1237502"/>
            <a:ext cx="1032700" cy="1209125"/>
          </a:xfrm>
          <a:prstGeom prst="rect">
            <a:avLst/>
          </a:prstGeom>
          <a:noFill/>
          <a:ln>
            <a:noFill/>
          </a:ln>
        </p:spPr>
      </p:pic>
      <p:sp>
        <p:nvSpPr>
          <p:cNvPr id="302" name="Google Shape;302;p49"/>
          <p:cNvSpPr txBox="1"/>
          <p:nvPr>
            <p:ph idx="1" type="subTitle"/>
          </p:nvPr>
        </p:nvSpPr>
        <p:spPr>
          <a:xfrm>
            <a:off x="685800" y="3013350"/>
            <a:ext cx="3332700" cy="109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Email us: fintech@brown.edu</a:t>
            </a:r>
            <a:endParaRPr sz="18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50"/>
          <p:cNvPicPr preferRelativeResize="0"/>
          <p:nvPr/>
        </p:nvPicPr>
        <p:blipFill>
          <a:blip r:embed="rId3">
            <a:alphaModFix/>
          </a:blip>
          <a:stretch>
            <a:fillRect/>
          </a:stretch>
        </p:blipFill>
        <p:spPr>
          <a:xfrm>
            <a:off x="5210416" y="2211062"/>
            <a:ext cx="2017495" cy="1209250"/>
          </a:xfrm>
          <a:prstGeom prst="rect">
            <a:avLst/>
          </a:prstGeom>
          <a:noFill/>
          <a:ln>
            <a:noFill/>
          </a:ln>
        </p:spPr>
      </p:pic>
      <p:sp>
        <p:nvSpPr>
          <p:cNvPr id="308" name="Google Shape;308;p50"/>
          <p:cNvSpPr txBox="1"/>
          <p:nvPr>
            <p:ph idx="4294967295" type="ctrTitle"/>
          </p:nvPr>
        </p:nvSpPr>
        <p:spPr>
          <a:xfrm>
            <a:off x="685800" y="1032750"/>
            <a:ext cx="3332700" cy="1980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6000"/>
              <a:t>Thank You</a:t>
            </a:r>
            <a:endParaRPr sz="6000"/>
          </a:p>
        </p:txBody>
      </p:sp>
      <p:sp>
        <p:nvSpPr>
          <p:cNvPr id="309" name="Google Shape;309;p50"/>
          <p:cNvSpPr txBox="1"/>
          <p:nvPr>
            <p:ph idx="4294967295" type="subTitle"/>
          </p:nvPr>
        </p:nvSpPr>
        <p:spPr>
          <a:xfrm>
            <a:off x="685800" y="3013350"/>
            <a:ext cx="3332700" cy="1097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800"/>
              <a:t>We hope to see you back here next Tuesday @ 7 pm → Friedman 208</a:t>
            </a:r>
            <a:endParaRPr sz="1800"/>
          </a:p>
        </p:txBody>
      </p:sp>
      <p:sp>
        <p:nvSpPr>
          <p:cNvPr id="310" name="Google Shape;310;p5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11" name="Google Shape;311;p50"/>
          <p:cNvPicPr preferRelativeResize="0"/>
          <p:nvPr/>
        </p:nvPicPr>
        <p:blipFill>
          <a:blip r:embed="rId4">
            <a:alphaModFix/>
          </a:blip>
          <a:stretch>
            <a:fillRect/>
          </a:stretch>
        </p:blipFill>
        <p:spPr>
          <a:xfrm>
            <a:off x="4386955" y="1434470"/>
            <a:ext cx="481900" cy="555275"/>
          </a:xfrm>
          <a:prstGeom prst="rect">
            <a:avLst/>
          </a:prstGeom>
          <a:noFill/>
          <a:ln>
            <a:noFill/>
          </a:ln>
        </p:spPr>
      </p:pic>
      <p:pic>
        <p:nvPicPr>
          <p:cNvPr id="312" name="Google Shape;312;p50"/>
          <p:cNvPicPr preferRelativeResize="0"/>
          <p:nvPr/>
        </p:nvPicPr>
        <p:blipFill>
          <a:blip r:embed="rId5">
            <a:alphaModFix/>
          </a:blip>
          <a:stretch>
            <a:fillRect/>
          </a:stretch>
        </p:blipFill>
        <p:spPr>
          <a:xfrm>
            <a:off x="4569684" y="1556163"/>
            <a:ext cx="481900" cy="555275"/>
          </a:xfrm>
          <a:prstGeom prst="rect">
            <a:avLst/>
          </a:prstGeom>
          <a:noFill/>
          <a:ln>
            <a:noFill/>
          </a:ln>
        </p:spPr>
      </p:pic>
      <p:pic>
        <p:nvPicPr>
          <p:cNvPr id="313" name="Google Shape;313;p50"/>
          <p:cNvPicPr preferRelativeResize="0"/>
          <p:nvPr/>
        </p:nvPicPr>
        <p:blipFill>
          <a:blip r:embed="rId6">
            <a:alphaModFix/>
          </a:blip>
          <a:stretch>
            <a:fillRect/>
          </a:stretch>
        </p:blipFill>
        <p:spPr>
          <a:xfrm>
            <a:off x="5654025" y="2170138"/>
            <a:ext cx="1111472" cy="961913"/>
          </a:xfrm>
          <a:prstGeom prst="rect">
            <a:avLst/>
          </a:prstGeom>
          <a:noFill/>
          <a:ln>
            <a:noFill/>
          </a:ln>
        </p:spPr>
      </p:pic>
      <p:pic>
        <p:nvPicPr>
          <p:cNvPr id="314" name="Google Shape;314;p50"/>
          <p:cNvPicPr preferRelativeResize="0"/>
          <p:nvPr/>
        </p:nvPicPr>
        <p:blipFill>
          <a:blip r:embed="rId6">
            <a:alphaModFix/>
          </a:blip>
          <a:stretch>
            <a:fillRect/>
          </a:stretch>
        </p:blipFill>
        <p:spPr>
          <a:xfrm>
            <a:off x="5654025" y="1777572"/>
            <a:ext cx="1111472" cy="961913"/>
          </a:xfrm>
          <a:prstGeom prst="rect">
            <a:avLst/>
          </a:prstGeom>
          <a:noFill/>
          <a:ln>
            <a:noFill/>
          </a:ln>
        </p:spPr>
      </p:pic>
      <p:pic>
        <p:nvPicPr>
          <p:cNvPr id="315" name="Google Shape;315;p50"/>
          <p:cNvPicPr preferRelativeResize="0"/>
          <p:nvPr/>
        </p:nvPicPr>
        <p:blipFill>
          <a:blip r:embed="rId7">
            <a:alphaModFix/>
          </a:blip>
          <a:stretch>
            <a:fillRect/>
          </a:stretch>
        </p:blipFill>
        <p:spPr>
          <a:xfrm>
            <a:off x="5587011" y="756240"/>
            <a:ext cx="1245500" cy="799942"/>
          </a:xfrm>
          <a:prstGeom prst="rect">
            <a:avLst/>
          </a:prstGeom>
          <a:noFill/>
          <a:ln>
            <a:noFill/>
          </a:ln>
        </p:spPr>
      </p:pic>
      <p:pic>
        <p:nvPicPr>
          <p:cNvPr id="316" name="Google Shape;316;p50"/>
          <p:cNvPicPr preferRelativeResize="0"/>
          <p:nvPr/>
        </p:nvPicPr>
        <p:blipFill>
          <a:blip r:embed="rId8">
            <a:alphaModFix/>
          </a:blip>
          <a:stretch>
            <a:fillRect/>
          </a:stretch>
        </p:blipFill>
        <p:spPr>
          <a:xfrm>
            <a:off x="7380302" y="1666762"/>
            <a:ext cx="848475" cy="555275"/>
          </a:xfrm>
          <a:prstGeom prst="rect">
            <a:avLst/>
          </a:prstGeom>
          <a:noFill/>
          <a:ln>
            <a:noFill/>
          </a:ln>
        </p:spPr>
      </p:pic>
      <p:cxnSp>
        <p:nvCxnSpPr>
          <p:cNvPr id="317" name="Google Shape;317;p50"/>
          <p:cNvCxnSpPr/>
          <p:nvPr/>
        </p:nvCxnSpPr>
        <p:spPr>
          <a:xfrm>
            <a:off x="6958825" y="3257288"/>
            <a:ext cx="664200" cy="383400"/>
          </a:xfrm>
          <a:prstGeom prst="straightConnector1">
            <a:avLst/>
          </a:prstGeom>
          <a:noFill/>
          <a:ln cap="rnd" cmpd="sng" w="19050">
            <a:solidFill>
              <a:schemeClr val="accent3"/>
            </a:solidFill>
            <a:prstDash val="dash"/>
            <a:round/>
            <a:headEnd len="med" w="med" type="none"/>
            <a:tailEnd len="med" w="med" type="none"/>
          </a:ln>
        </p:spPr>
      </p:cxnSp>
      <p:cxnSp>
        <p:nvCxnSpPr>
          <p:cNvPr id="318" name="Google Shape;318;p50"/>
          <p:cNvCxnSpPr/>
          <p:nvPr/>
        </p:nvCxnSpPr>
        <p:spPr>
          <a:xfrm>
            <a:off x="4910575" y="2035238"/>
            <a:ext cx="559800" cy="323100"/>
          </a:xfrm>
          <a:prstGeom prst="straightConnector1">
            <a:avLst/>
          </a:prstGeom>
          <a:noFill/>
          <a:ln cap="rnd" cmpd="sng" w="19050">
            <a:solidFill>
              <a:schemeClr val="accent6"/>
            </a:solidFill>
            <a:prstDash val="dash"/>
            <a:round/>
            <a:headEnd len="med" w="med" type="none"/>
            <a:tailEnd len="med" w="med" type="none"/>
          </a:ln>
        </p:spPr>
      </p:cxnSp>
      <p:pic>
        <p:nvPicPr>
          <p:cNvPr id="319" name="Google Shape;319;p50"/>
          <p:cNvPicPr preferRelativeResize="0"/>
          <p:nvPr/>
        </p:nvPicPr>
        <p:blipFill>
          <a:blip r:embed="rId9">
            <a:alphaModFix/>
          </a:blip>
          <a:stretch>
            <a:fillRect/>
          </a:stretch>
        </p:blipFill>
        <p:spPr>
          <a:xfrm>
            <a:off x="7703038" y="1370716"/>
            <a:ext cx="190716" cy="555275"/>
          </a:xfrm>
          <a:prstGeom prst="rect">
            <a:avLst/>
          </a:prstGeom>
          <a:noFill/>
          <a:ln>
            <a:noFill/>
          </a:ln>
        </p:spPr>
      </p:pic>
      <p:cxnSp>
        <p:nvCxnSpPr>
          <p:cNvPr id="320" name="Google Shape;320;p50"/>
          <p:cNvCxnSpPr/>
          <p:nvPr/>
        </p:nvCxnSpPr>
        <p:spPr>
          <a:xfrm flipH="1">
            <a:off x="4637575" y="3181088"/>
            <a:ext cx="936600" cy="540900"/>
          </a:xfrm>
          <a:prstGeom prst="straightConnector1">
            <a:avLst/>
          </a:prstGeom>
          <a:noFill/>
          <a:ln cap="rnd" cmpd="sng" w="19050">
            <a:solidFill>
              <a:schemeClr val="accent3"/>
            </a:solidFill>
            <a:prstDash val="dash"/>
            <a:round/>
            <a:headEnd len="med" w="med" type="none"/>
            <a:tailEnd len="med" w="med" type="none"/>
          </a:ln>
        </p:spPr>
      </p:cxnSp>
      <p:cxnSp>
        <p:nvCxnSpPr>
          <p:cNvPr id="321" name="Google Shape;321;p50"/>
          <p:cNvCxnSpPr/>
          <p:nvPr/>
        </p:nvCxnSpPr>
        <p:spPr>
          <a:xfrm flipH="1">
            <a:off x="6910225" y="2111438"/>
            <a:ext cx="559800" cy="323100"/>
          </a:xfrm>
          <a:prstGeom prst="straightConnector1">
            <a:avLst/>
          </a:prstGeom>
          <a:noFill/>
          <a:ln cap="rnd" cmpd="sng" w="19050">
            <a:solidFill>
              <a:schemeClr val="accent1"/>
            </a:solidFill>
            <a:prstDash val="dash"/>
            <a:round/>
            <a:headEnd len="med" w="med" type="none"/>
            <a:tailEnd len="med" w="med" type="none"/>
          </a:ln>
        </p:spPr>
      </p:cxnSp>
      <p:pic>
        <p:nvPicPr>
          <p:cNvPr id="322" name="Google Shape;322;p50"/>
          <p:cNvPicPr preferRelativeResize="0"/>
          <p:nvPr/>
        </p:nvPicPr>
        <p:blipFill>
          <a:blip r:embed="rId10">
            <a:alphaModFix/>
          </a:blip>
          <a:stretch>
            <a:fillRect/>
          </a:stretch>
        </p:blipFill>
        <p:spPr>
          <a:xfrm>
            <a:off x="4422863" y="2732996"/>
            <a:ext cx="1019495" cy="1122001"/>
          </a:xfrm>
          <a:prstGeom prst="rect">
            <a:avLst/>
          </a:prstGeom>
          <a:noFill/>
          <a:ln>
            <a:noFill/>
          </a:ln>
        </p:spPr>
      </p:pic>
      <p:pic>
        <p:nvPicPr>
          <p:cNvPr id="323" name="Google Shape;323;p50"/>
          <p:cNvPicPr preferRelativeResize="0"/>
          <p:nvPr/>
        </p:nvPicPr>
        <p:blipFill>
          <a:blip r:embed="rId11">
            <a:alphaModFix/>
          </a:blip>
          <a:stretch>
            <a:fillRect/>
          </a:stretch>
        </p:blipFill>
        <p:spPr>
          <a:xfrm>
            <a:off x="7660716" y="3287994"/>
            <a:ext cx="430025" cy="599150"/>
          </a:xfrm>
          <a:prstGeom prst="rect">
            <a:avLst/>
          </a:prstGeom>
          <a:noFill/>
          <a:ln>
            <a:noFill/>
          </a:ln>
        </p:spPr>
      </p:pic>
      <p:pic>
        <p:nvPicPr>
          <p:cNvPr id="324" name="Google Shape;324;p50"/>
          <p:cNvPicPr preferRelativeResize="0"/>
          <p:nvPr/>
        </p:nvPicPr>
        <p:blipFill>
          <a:blip r:embed="rId12">
            <a:alphaModFix/>
          </a:blip>
          <a:stretch>
            <a:fillRect/>
          </a:stretch>
        </p:blipFill>
        <p:spPr>
          <a:xfrm>
            <a:off x="8034133" y="3448355"/>
            <a:ext cx="430025" cy="599150"/>
          </a:xfrm>
          <a:prstGeom prst="rect">
            <a:avLst/>
          </a:prstGeom>
          <a:noFill/>
          <a:ln>
            <a:noFill/>
          </a:ln>
        </p:spPr>
      </p:pic>
      <p:sp>
        <p:nvSpPr>
          <p:cNvPr id="325" name="Google Shape;325;p50"/>
          <p:cNvSpPr/>
          <p:nvPr/>
        </p:nvSpPr>
        <p:spPr>
          <a:xfrm>
            <a:off x="6114350" y="1645250"/>
            <a:ext cx="190800" cy="476700"/>
          </a:xfrm>
          <a:prstGeom prst="upDownArrow">
            <a:avLst>
              <a:gd fmla="val 50000" name="adj1"/>
              <a:gd fmla="val 50000" name="adj2"/>
            </a:avLst>
          </a:prstGeom>
          <a:gradFill>
            <a:gsLst>
              <a:gs pos="0">
                <a:schemeClr val="accent4"/>
              </a:gs>
              <a:gs pos="100000">
                <a:srgbClr val="00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ctrTitle"/>
          </p:nvPr>
        </p:nvSpPr>
        <p:spPr>
          <a:xfrm>
            <a:off x="685800" y="1659550"/>
            <a:ext cx="4263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1</a:t>
            </a:r>
            <a:r>
              <a:rPr lang="en"/>
              <a:t>. Updates</a:t>
            </a:r>
            <a:endParaRPr/>
          </a:p>
        </p:txBody>
      </p:sp>
      <p:pic>
        <p:nvPicPr>
          <p:cNvPr id="145" name="Google Shape;145;p27"/>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146" name="Google Shape;146;p27"/>
          <p:cNvPicPr preferRelativeResize="0"/>
          <p:nvPr/>
        </p:nvPicPr>
        <p:blipFill>
          <a:blip r:embed="rId4">
            <a:alphaModFix/>
          </a:blip>
          <a:stretch>
            <a:fillRect/>
          </a:stretch>
        </p:blipFill>
        <p:spPr>
          <a:xfrm>
            <a:off x="5790680" y="2449022"/>
            <a:ext cx="145275" cy="423000"/>
          </a:xfrm>
          <a:prstGeom prst="rect">
            <a:avLst/>
          </a:prstGeom>
          <a:noFill/>
          <a:ln>
            <a:noFill/>
          </a:ln>
        </p:spPr>
      </p:pic>
      <p:pic>
        <p:nvPicPr>
          <p:cNvPr id="147" name="Google Shape;147;p27"/>
          <p:cNvPicPr preferRelativeResize="0"/>
          <p:nvPr/>
        </p:nvPicPr>
        <p:blipFill>
          <a:blip r:embed="rId5">
            <a:alphaModFix/>
          </a:blip>
          <a:stretch>
            <a:fillRect/>
          </a:stretch>
        </p:blipFill>
        <p:spPr>
          <a:xfrm>
            <a:off x="6336726" y="1237502"/>
            <a:ext cx="1032700" cy="1209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580550" y="205975"/>
            <a:ext cx="60144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Expectations</a:t>
            </a:r>
            <a:endParaRPr/>
          </a:p>
        </p:txBody>
      </p:sp>
      <p:sp>
        <p:nvSpPr>
          <p:cNvPr id="153" name="Google Shape;153;p28"/>
          <p:cNvSpPr txBox="1"/>
          <p:nvPr>
            <p:ph idx="1" type="body"/>
          </p:nvPr>
        </p:nvSpPr>
        <p:spPr>
          <a:xfrm>
            <a:off x="580550" y="1352550"/>
            <a:ext cx="7692300" cy="3161700"/>
          </a:xfrm>
          <a:prstGeom prst="rect">
            <a:avLst/>
          </a:prstGeom>
        </p:spPr>
        <p:txBody>
          <a:bodyPr anchorCtr="0" anchor="t" bIns="0" lIns="0" spcFirstLastPara="1" rIns="0" wrap="square" tIns="0">
            <a:noAutofit/>
          </a:bodyPr>
          <a:lstStyle/>
          <a:p>
            <a:pPr indent="-368300" lvl="0" marL="457200" rtl="0" algn="l">
              <a:spcBef>
                <a:spcPts val="600"/>
              </a:spcBef>
              <a:spcAft>
                <a:spcPts val="0"/>
              </a:spcAft>
              <a:buSzPts val="2200"/>
              <a:buChar char="⬡"/>
            </a:pPr>
            <a:r>
              <a:rPr lang="en" sz="2200"/>
              <a:t>Good Communication </a:t>
            </a:r>
            <a:endParaRPr sz="2200"/>
          </a:p>
          <a:p>
            <a:pPr indent="-368300" lvl="0" marL="457200" rtl="0" algn="l">
              <a:spcBef>
                <a:spcPts val="0"/>
              </a:spcBef>
              <a:spcAft>
                <a:spcPts val="0"/>
              </a:spcAft>
              <a:buSzPts val="2200"/>
              <a:buChar char="⬡"/>
            </a:pPr>
            <a:r>
              <a:rPr lang="en" sz="2200" u="sng"/>
              <a:t>Frequent</a:t>
            </a:r>
            <a:r>
              <a:rPr lang="en" sz="2200"/>
              <a:t> Attendance</a:t>
            </a:r>
            <a:endParaRPr sz="2200"/>
          </a:p>
          <a:p>
            <a:pPr indent="-368300" lvl="1" marL="914400" rtl="0" algn="l">
              <a:spcBef>
                <a:spcPts val="0"/>
              </a:spcBef>
              <a:spcAft>
                <a:spcPts val="0"/>
              </a:spcAft>
              <a:buSzPts val="2200"/>
              <a:buChar char="∙"/>
            </a:pPr>
            <a:r>
              <a:rPr lang="en" sz="2200"/>
              <a:t>Let an E-Board member know if you are unable to make a General Body Meeting</a:t>
            </a:r>
            <a:endParaRPr sz="2200"/>
          </a:p>
          <a:p>
            <a:pPr indent="-368300" lvl="0" marL="457200" rtl="0" algn="l">
              <a:spcBef>
                <a:spcPts val="0"/>
              </a:spcBef>
              <a:spcAft>
                <a:spcPts val="0"/>
              </a:spcAft>
              <a:buSzPts val="2200"/>
              <a:buChar char="⬡"/>
            </a:pPr>
            <a:r>
              <a:rPr lang="en" sz="2200"/>
              <a:t>Engagement</a:t>
            </a:r>
            <a:endParaRPr sz="2200"/>
          </a:p>
          <a:p>
            <a:pPr indent="-368300" lvl="0" marL="457200" rtl="0" algn="l">
              <a:spcBef>
                <a:spcPts val="0"/>
              </a:spcBef>
              <a:spcAft>
                <a:spcPts val="0"/>
              </a:spcAft>
              <a:buSzPts val="2200"/>
              <a:buChar char="⬡"/>
            </a:pPr>
            <a:r>
              <a:rPr lang="en" sz="2200" u="sng"/>
              <a:t>Participation</a:t>
            </a:r>
            <a:r>
              <a:rPr lang="en" sz="2200"/>
              <a:t> in at least 1 pitch per semester</a:t>
            </a:r>
            <a:endParaRPr sz="2200"/>
          </a:p>
        </p:txBody>
      </p:sp>
      <p:sp>
        <p:nvSpPr>
          <p:cNvPr id="154" name="Google Shape;154;p2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580550" y="205975"/>
            <a:ext cx="60144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Updates</a:t>
            </a:r>
            <a:endParaRPr/>
          </a:p>
        </p:txBody>
      </p:sp>
      <p:sp>
        <p:nvSpPr>
          <p:cNvPr id="160" name="Google Shape;160;p29"/>
          <p:cNvSpPr txBox="1"/>
          <p:nvPr>
            <p:ph idx="1" type="body"/>
          </p:nvPr>
        </p:nvSpPr>
        <p:spPr>
          <a:xfrm>
            <a:off x="580550" y="1352550"/>
            <a:ext cx="7692300" cy="3161700"/>
          </a:xfrm>
          <a:prstGeom prst="rect">
            <a:avLst/>
          </a:prstGeom>
        </p:spPr>
        <p:txBody>
          <a:bodyPr anchorCtr="0" anchor="t" bIns="0" lIns="0" spcFirstLastPara="1" rIns="0" wrap="square" tIns="0">
            <a:noAutofit/>
          </a:bodyPr>
          <a:lstStyle/>
          <a:p>
            <a:pPr indent="-368300" lvl="0" marL="457200" rtl="0" algn="l">
              <a:spcBef>
                <a:spcPts val="600"/>
              </a:spcBef>
              <a:spcAft>
                <a:spcPts val="0"/>
              </a:spcAft>
              <a:buSzPts val="2200"/>
              <a:buChar char="⬡"/>
            </a:pPr>
            <a:r>
              <a:rPr lang="en" sz="2200"/>
              <a:t>Changes to the SlackBot AI</a:t>
            </a:r>
            <a:endParaRPr sz="2200"/>
          </a:p>
          <a:p>
            <a:pPr indent="-368300" lvl="1" marL="914400" rtl="0" algn="l">
              <a:spcBef>
                <a:spcPts val="0"/>
              </a:spcBef>
              <a:spcAft>
                <a:spcPts val="0"/>
              </a:spcAft>
              <a:buSzPts val="2200"/>
              <a:buChar char="∙"/>
            </a:pPr>
            <a:r>
              <a:rPr lang="en" sz="2200"/>
              <a:t>Less frequent, more relevant news</a:t>
            </a:r>
            <a:endParaRPr sz="2200"/>
          </a:p>
          <a:p>
            <a:pPr indent="-368300" lvl="0" marL="457200" rtl="0" algn="l">
              <a:spcBef>
                <a:spcPts val="0"/>
              </a:spcBef>
              <a:spcAft>
                <a:spcPts val="0"/>
              </a:spcAft>
              <a:buSzPts val="2200"/>
              <a:buChar char="⬡"/>
            </a:pPr>
            <a:r>
              <a:rPr lang="en" sz="2200"/>
              <a:t>Welcoming our new E-Board member, Daniel to the curriculum team!</a:t>
            </a:r>
            <a:endParaRPr sz="2200"/>
          </a:p>
        </p:txBody>
      </p:sp>
      <p:sp>
        <p:nvSpPr>
          <p:cNvPr id="161" name="Google Shape;161;p2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type="ctrTitle"/>
          </p:nvPr>
        </p:nvSpPr>
        <p:spPr>
          <a:xfrm>
            <a:off x="685800" y="1659550"/>
            <a:ext cx="4263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2. Current Events</a:t>
            </a:r>
            <a:endParaRPr/>
          </a:p>
        </p:txBody>
      </p:sp>
      <p:pic>
        <p:nvPicPr>
          <p:cNvPr id="167" name="Google Shape;167;p30"/>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168" name="Google Shape;168;p30"/>
          <p:cNvPicPr preferRelativeResize="0"/>
          <p:nvPr/>
        </p:nvPicPr>
        <p:blipFill>
          <a:blip r:embed="rId4">
            <a:alphaModFix/>
          </a:blip>
          <a:stretch>
            <a:fillRect/>
          </a:stretch>
        </p:blipFill>
        <p:spPr>
          <a:xfrm>
            <a:off x="5790680" y="2449022"/>
            <a:ext cx="145275" cy="423000"/>
          </a:xfrm>
          <a:prstGeom prst="rect">
            <a:avLst/>
          </a:prstGeom>
          <a:noFill/>
          <a:ln>
            <a:noFill/>
          </a:ln>
        </p:spPr>
      </p:pic>
      <p:pic>
        <p:nvPicPr>
          <p:cNvPr id="169" name="Google Shape;169;p30"/>
          <p:cNvPicPr preferRelativeResize="0"/>
          <p:nvPr/>
        </p:nvPicPr>
        <p:blipFill>
          <a:blip r:embed="rId5">
            <a:alphaModFix/>
          </a:blip>
          <a:stretch>
            <a:fillRect/>
          </a:stretch>
        </p:blipFill>
        <p:spPr>
          <a:xfrm>
            <a:off x="6336726" y="1237502"/>
            <a:ext cx="1032700" cy="1209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1"/>
          <p:cNvSpPr txBox="1"/>
          <p:nvPr>
            <p:ph type="title"/>
          </p:nvPr>
        </p:nvSpPr>
        <p:spPr>
          <a:xfrm>
            <a:off x="109650" y="205975"/>
            <a:ext cx="90345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Bitcoin &amp; Russell 2000 (Small Cap stocks)</a:t>
            </a:r>
            <a:endParaRPr/>
          </a:p>
        </p:txBody>
      </p:sp>
      <p:sp>
        <p:nvSpPr>
          <p:cNvPr id="175" name="Google Shape;175;p31"/>
          <p:cNvSpPr txBox="1"/>
          <p:nvPr>
            <p:ph idx="1" type="body"/>
          </p:nvPr>
        </p:nvSpPr>
        <p:spPr>
          <a:xfrm>
            <a:off x="580550" y="1352550"/>
            <a:ext cx="7692300" cy="3161700"/>
          </a:xfrm>
          <a:prstGeom prst="rect">
            <a:avLst/>
          </a:prstGeom>
        </p:spPr>
        <p:txBody>
          <a:bodyPr anchorCtr="0" anchor="t" bIns="0" lIns="0" spcFirstLastPara="1" rIns="0" wrap="square" tIns="0">
            <a:noAutofit/>
          </a:bodyPr>
          <a:lstStyle/>
          <a:p>
            <a:pPr indent="-368300" lvl="0" marL="457200" rtl="0" algn="l">
              <a:spcBef>
                <a:spcPts val="600"/>
              </a:spcBef>
              <a:spcAft>
                <a:spcPts val="0"/>
              </a:spcAft>
              <a:buSzPts val="2200"/>
              <a:buChar char="⬡"/>
            </a:pPr>
            <a:r>
              <a:rPr lang="en" sz="2200"/>
              <a:t>JPMorgan’s recent analysis</a:t>
            </a:r>
            <a:endParaRPr sz="2200"/>
          </a:p>
          <a:p>
            <a:pPr indent="-368300" lvl="1" marL="914400" rtl="0" algn="l">
              <a:spcBef>
                <a:spcPts val="0"/>
              </a:spcBef>
              <a:spcAft>
                <a:spcPts val="0"/>
              </a:spcAft>
              <a:buSzPts val="2200"/>
              <a:buChar char="∙"/>
            </a:pPr>
            <a:r>
              <a:rPr lang="en" sz="2200"/>
              <a:t>Highlights increasing correlation</a:t>
            </a:r>
            <a:endParaRPr sz="2200"/>
          </a:p>
          <a:p>
            <a:pPr indent="-368300" lvl="0" marL="457200" rtl="0" algn="l">
              <a:spcBef>
                <a:spcPts val="0"/>
              </a:spcBef>
              <a:spcAft>
                <a:spcPts val="0"/>
              </a:spcAft>
              <a:buSzPts val="2200"/>
              <a:buChar char="⬡"/>
            </a:pPr>
            <a:r>
              <a:rPr lang="en" sz="2200"/>
              <a:t>The correlation has strengthened during periods of tech-driven market shifts and macro changes</a:t>
            </a:r>
            <a:endParaRPr sz="2200"/>
          </a:p>
          <a:p>
            <a:pPr indent="-368300" lvl="0" marL="457200" rtl="0" algn="l">
              <a:spcBef>
                <a:spcPts val="0"/>
              </a:spcBef>
              <a:spcAft>
                <a:spcPts val="0"/>
              </a:spcAft>
              <a:buSzPts val="2200"/>
              <a:buChar char="⬡"/>
            </a:pPr>
            <a:r>
              <a:rPr lang="en" sz="2200"/>
              <a:t>Challenges the </a:t>
            </a:r>
            <a:r>
              <a:rPr lang="en" sz="2200"/>
              <a:t>narrative</a:t>
            </a:r>
            <a:r>
              <a:rPr lang="en" sz="2200"/>
              <a:t> of Bitcoin as “digital gold” and suggests it behaves more like a risk asset</a:t>
            </a:r>
            <a:endParaRPr sz="2200"/>
          </a:p>
          <a:p>
            <a:pPr indent="-368300" lvl="0" marL="457200" rtl="0" algn="l">
              <a:spcBef>
                <a:spcPts val="0"/>
              </a:spcBef>
              <a:spcAft>
                <a:spcPts val="0"/>
              </a:spcAft>
              <a:buSzPts val="2200"/>
              <a:buChar char="⬡"/>
            </a:pPr>
            <a:r>
              <a:rPr lang="en" sz="2200"/>
              <a:t>Notable spikes in correlation were seen in 2020 (post covid liquidity boom) and 2024(AI boom)</a:t>
            </a:r>
            <a:endParaRPr sz="2200"/>
          </a:p>
        </p:txBody>
      </p:sp>
      <p:sp>
        <p:nvSpPr>
          <p:cNvPr id="176" name="Google Shape;176;p3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2"/>
          <p:cNvSpPr txBox="1"/>
          <p:nvPr>
            <p:ph type="title"/>
          </p:nvPr>
        </p:nvSpPr>
        <p:spPr>
          <a:xfrm>
            <a:off x="580550" y="205975"/>
            <a:ext cx="75987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What’s Driving the Correlation?</a:t>
            </a:r>
            <a:endParaRPr/>
          </a:p>
        </p:txBody>
      </p:sp>
      <p:sp>
        <p:nvSpPr>
          <p:cNvPr id="182" name="Google Shape;182;p32"/>
          <p:cNvSpPr txBox="1"/>
          <p:nvPr>
            <p:ph idx="1" type="body"/>
          </p:nvPr>
        </p:nvSpPr>
        <p:spPr>
          <a:xfrm>
            <a:off x="580550" y="1352550"/>
            <a:ext cx="7692300" cy="3161700"/>
          </a:xfrm>
          <a:prstGeom prst="rect">
            <a:avLst/>
          </a:prstGeom>
        </p:spPr>
        <p:txBody>
          <a:bodyPr anchorCtr="0" anchor="t" bIns="0" lIns="0" spcFirstLastPara="1" rIns="0" wrap="square" tIns="0">
            <a:noAutofit/>
          </a:bodyPr>
          <a:lstStyle/>
          <a:p>
            <a:pPr indent="-368300" lvl="0" marL="457200" rtl="0" algn="l">
              <a:spcBef>
                <a:spcPts val="600"/>
              </a:spcBef>
              <a:spcAft>
                <a:spcPts val="0"/>
              </a:spcAft>
              <a:buSzPts val="2200"/>
              <a:buChar char="⬡"/>
            </a:pPr>
            <a:r>
              <a:rPr lang="en" sz="2200"/>
              <a:t>Venture Capital &amp; Speculative Investing</a:t>
            </a:r>
            <a:endParaRPr sz="2200"/>
          </a:p>
          <a:p>
            <a:pPr indent="-368300" lvl="0" marL="457200" rtl="0" algn="l">
              <a:spcBef>
                <a:spcPts val="0"/>
              </a:spcBef>
              <a:spcAft>
                <a:spcPts val="0"/>
              </a:spcAft>
              <a:buSzPts val="2200"/>
              <a:buChar char="⬡"/>
            </a:pPr>
            <a:r>
              <a:rPr lang="en" sz="2200"/>
              <a:t>Tech Innovation &amp; Market Cycles</a:t>
            </a:r>
            <a:endParaRPr sz="2200"/>
          </a:p>
          <a:p>
            <a:pPr indent="-368300" lvl="0" marL="457200" rtl="0" algn="l">
              <a:spcBef>
                <a:spcPts val="0"/>
              </a:spcBef>
              <a:spcAft>
                <a:spcPts val="0"/>
              </a:spcAft>
              <a:buSzPts val="2200"/>
              <a:buChar char="⬡"/>
            </a:pPr>
            <a:r>
              <a:rPr lang="en" sz="2200"/>
              <a:t>Macro Factors</a:t>
            </a:r>
            <a:endParaRPr sz="2200"/>
          </a:p>
          <a:p>
            <a:pPr indent="-368300" lvl="0" marL="457200" rtl="0" algn="l">
              <a:spcBef>
                <a:spcPts val="0"/>
              </a:spcBef>
              <a:spcAft>
                <a:spcPts val="0"/>
              </a:spcAft>
              <a:buSzPts val="2200"/>
              <a:buChar char="⬡"/>
            </a:pPr>
            <a:r>
              <a:rPr lang="en" sz="2200"/>
              <a:t>Retail &amp; Institutional Adoption</a:t>
            </a:r>
            <a:endParaRPr sz="2200"/>
          </a:p>
        </p:txBody>
      </p:sp>
      <p:sp>
        <p:nvSpPr>
          <p:cNvPr id="183" name="Google Shape;183;p3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580550" y="205975"/>
            <a:ext cx="75987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Implications for Investors &amp; Market Strategy</a:t>
            </a:r>
            <a:endParaRPr/>
          </a:p>
        </p:txBody>
      </p:sp>
      <p:sp>
        <p:nvSpPr>
          <p:cNvPr id="189" name="Google Shape;189;p33"/>
          <p:cNvSpPr txBox="1"/>
          <p:nvPr>
            <p:ph idx="1" type="body"/>
          </p:nvPr>
        </p:nvSpPr>
        <p:spPr>
          <a:xfrm>
            <a:off x="580550" y="1352550"/>
            <a:ext cx="7692300" cy="3161700"/>
          </a:xfrm>
          <a:prstGeom prst="rect">
            <a:avLst/>
          </a:prstGeom>
        </p:spPr>
        <p:txBody>
          <a:bodyPr anchorCtr="0" anchor="t" bIns="0" lIns="0" spcFirstLastPara="1" rIns="0" wrap="square" tIns="0">
            <a:noAutofit/>
          </a:bodyPr>
          <a:lstStyle/>
          <a:p>
            <a:pPr indent="-368300" lvl="0" marL="457200" rtl="0" algn="l">
              <a:spcBef>
                <a:spcPts val="600"/>
              </a:spcBef>
              <a:spcAft>
                <a:spcPts val="0"/>
              </a:spcAft>
              <a:buSzPts val="2200"/>
              <a:buChar char="⬡"/>
            </a:pPr>
            <a:r>
              <a:rPr lang="en" sz="2200"/>
              <a:t>Bitcoin’s Risk Profile is Evolving</a:t>
            </a:r>
            <a:endParaRPr sz="2200"/>
          </a:p>
          <a:p>
            <a:pPr indent="-368300" lvl="0" marL="457200" rtl="0" algn="l">
              <a:spcBef>
                <a:spcPts val="0"/>
              </a:spcBef>
              <a:spcAft>
                <a:spcPts val="0"/>
              </a:spcAft>
              <a:buSzPts val="2200"/>
              <a:buChar char="⬡"/>
            </a:pPr>
            <a:r>
              <a:rPr lang="en" sz="2200"/>
              <a:t>Market Signals </a:t>
            </a:r>
            <a:r>
              <a:rPr lang="en" sz="2200"/>
              <a:t>from the Russell 2000</a:t>
            </a:r>
            <a:endParaRPr sz="2200"/>
          </a:p>
          <a:p>
            <a:pPr indent="-368300" lvl="0" marL="457200" rtl="0" algn="l">
              <a:spcBef>
                <a:spcPts val="0"/>
              </a:spcBef>
              <a:spcAft>
                <a:spcPts val="0"/>
              </a:spcAft>
              <a:buSzPts val="2200"/>
              <a:buChar char="⬡"/>
            </a:pPr>
            <a:r>
              <a:rPr lang="en" sz="2200"/>
              <a:t>Strategic Positioning</a:t>
            </a:r>
            <a:endParaRPr sz="2200"/>
          </a:p>
          <a:p>
            <a:pPr indent="-368300" lvl="0" marL="457200" rtl="0" algn="l">
              <a:spcBef>
                <a:spcPts val="0"/>
              </a:spcBef>
              <a:spcAft>
                <a:spcPts val="0"/>
              </a:spcAft>
              <a:buSzPts val="2200"/>
              <a:buChar char="⬡"/>
            </a:pPr>
            <a:r>
              <a:rPr lang="en" sz="2200"/>
              <a:t>Future Trends to Watch</a:t>
            </a:r>
            <a:endParaRPr sz="2200"/>
          </a:p>
        </p:txBody>
      </p:sp>
      <p:sp>
        <p:nvSpPr>
          <p:cNvPr id="190" name="Google Shape;190;p3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